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4434-6B3A-4D04-987E-8BC34C6BD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FF382F-550A-40DD-B489-516A3BA9E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566BB-DBFC-4126-ACD7-C3FE4FB5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19572-BB55-439A-8A6A-A6AC93A3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E6D67-9142-43FC-9379-24C8762A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4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DF640-2E2B-4F8D-879E-7A5001A9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4E6797-9BBB-4E64-8C76-0D79F9A1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699E9-55B2-4547-98E5-201C5B28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ECE8A-A3B1-44D1-B2DE-40A1BF86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FFB0A-8937-4526-8E61-3F455FB3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7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B1683A-ADCD-4134-9C0D-879FC142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ED5FB1-1F8F-4F0C-96B7-829FE137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374D9-C6E0-44F2-86BE-DBF0973C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01C35-49A9-4034-8B7A-B6F37FA1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2A2BB-5BAB-49B1-8554-C5BCF587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8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271ED-2F53-4517-B7AF-B5C83A93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D582A-9282-49C4-AC54-C939FE05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B1320-2997-4026-A48D-E3FA8D87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0AF5C-6E55-4C0C-993E-28631BE2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4C66-58F4-4CF7-8287-544F281C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A0CA7-8E7C-4546-8BBD-2D57627F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592B45-D406-4982-90E1-ED2EF577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EB15A-2ED4-462F-BC18-68ADBD1D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C1367-2D78-4D40-8633-EEA12727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71423-EED0-4DD2-B8F8-6B8B0ACC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8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0EDEE-486D-4595-89DD-CBAA9FAF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B6E1F-DD06-46BF-B3F8-A9B35F854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D5CDB-BE62-451B-B8F4-921AD5C20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182FE-61FB-477B-BC54-3A77CD0E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902BE9-F377-48F6-B555-CC5E7BA2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7ABF7-71A7-4FF8-B52B-3D03A8DF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5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B2C43-530A-4F93-BD04-78808B20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D81966-69E1-4DB9-9CA3-F78F6C6B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D12FF-0523-41F7-8A12-A027B5042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D0BF2B-217D-4B4E-88C0-C494F2F52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A83D4E-3B82-407E-ABF1-682B2F65A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82743-D597-4020-8CEC-0CC2951B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64D75B-AD7D-478C-A019-CE5ACF3F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BDE6B6-D735-4E03-BD74-36890DAC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3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47EA4-527B-4FA2-A67B-1ED78FC6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EEA582-A6DD-4500-8492-4C29374A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FD5B77-14C9-4837-A470-79A0EF46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9713DB-021A-42BE-A80B-1096DFC7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4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2FC393-56B2-4B26-BE6E-BDDF6FBB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F25C5C-49A7-43CA-8EA1-E862D48B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D3AB49-A6B9-4CCA-B34E-DFA8BDA2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10DE-50F4-49FE-BA19-71CE0E9F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3D041D-95E9-4464-B559-D0D13E0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F9D12C-DAC5-462A-AC45-412E69F19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7DEC4-32D6-4DB8-A56C-89CB3056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72ACD-5D0C-44B4-9FE7-FA09EAAE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51627D-5675-499F-AB1F-9CA2CB30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5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01189-3526-4B53-8173-CE9BA446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CCE5E5-F0CE-4F9B-B565-F6455346C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66D327-BC35-49B9-8567-9BE94F712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B04B7-50B1-44FB-9C38-005B523C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1A711-F042-4149-84BE-643F8747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ABFA5-DCE8-4EDC-BF8B-B181DBAA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DF5C-2410-488E-9C7E-BA3BA926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410325-0DB2-4D56-ABD7-C88F1B666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36B82-0FBE-408B-9710-608E19E7B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A5B2-6040-40B1-8DCD-054A41878EEC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1A2CF-B6EF-4B58-9C47-5B2F3EA4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FF696-AC30-41AE-9C5D-02386C6A1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7CDC1-E871-4D77-8B22-C6454B88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31DB-34C3-44AA-B77B-05124D78C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313" y="1269402"/>
            <a:ext cx="9240819" cy="21595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ПОВЫШЕНИЕ ПРИВЕРЖЕННОСТИ 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 ВАКЦИНАЦИИ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C9345F-3D60-4998-AAEA-F46E4C31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528" y="4464425"/>
            <a:ext cx="5529430" cy="2269862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/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ГБУЗ ПК «ЦМП» </a:t>
            </a:r>
          </a:p>
          <a:p>
            <a:pPr algn="r"/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User\Desktop\фон1.jpg">
            <a:extLst>
              <a:ext uri="{FF2B5EF4-FFF2-40B4-BE49-F238E27FC236}">
                <a16:creationId xmlns:a16="http://schemas.microsoft.com/office/drawing/2014/main" id="{B4F7D4C3-AFCE-49E0-B5A8-09A440E0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11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032A4E-EA76-40FC-A866-2572914A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7" y="3520439"/>
            <a:ext cx="5233146" cy="31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8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9F6AE-91E7-4DF7-A0EB-78FB3DA2D483}"/>
              </a:ext>
            </a:extLst>
          </p:cNvPr>
          <p:cNvSpPr/>
          <p:nvPr/>
        </p:nvSpPr>
        <p:spPr>
          <a:xfrm>
            <a:off x="172122" y="150608"/>
            <a:ext cx="11844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Порядок проведения гражданам профилактических прививок в рамках национального календаря профилактических прививок: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9CADC6-36F6-47A6-A91E-F745A5F0C1BD}"/>
              </a:ext>
            </a:extLst>
          </p:cNvPr>
          <p:cNvSpPr/>
          <p:nvPr/>
        </p:nvSpPr>
        <p:spPr>
          <a:xfrm>
            <a:off x="5099125" y="1699708"/>
            <a:ext cx="682034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лица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должны проводиться профилактические прививки, предварительно подвергаются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осмотру врачом (фельдшером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вакцин (кроме вакцин для профилактики туберкулеза), применяемых в рамках национального календаря профилактических прививок,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день разными шприцами в разные участки тела.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детей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иммунопрофилактика против пневмококковой инфекции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была начата в первые 6 месяцев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жизни, проводится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двукратно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интервалом между прививками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месяцев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детей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рожденных от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 с ВИЧ-инфекцией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национального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профилактических прививок.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вакцинации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детей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ВИЧ-статус ребенка, вид вакцины, показатели иммунного статуса, возраст ребенка, сопутствующие заболевания.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686B25-BDBE-4E80-8380-7ED5EF43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9" y="1535603"/>
            <a:ext cx="3876864" cy="2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ED81247-096F-49E1-9820-011A7DA6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5" y="4281129"/>
            <a:ext cx="4313357" cy="24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9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BBFB2D-55F1-4000-97D0-88529F87B0AF}"/>
              </a:ext>
            </a:extLst>
          </p:cNvPr>
          <p:cNvSpPr/>
          <p:nvPr/>
        </p:nvSpPr>
        <p:spPr>
          <a:xfrm>
            <a:off x="225911" y="107576"/>
            <a:ext cx="11768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Порядок проведения гражданам профилактических прививок в рамках национального календаря профилактических прививок: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C0AA1F-51E5-439B-A302-FDA317BD15F8}"/>
              </a:ext>
            </a:extLst>
          </p:cNvPr>
          <p:cNvSpPr/>
          <p:nvPr/>
        </p:nvSpPr>
        <p:spPr>
          <a:xfrm>
            <a:off x="376518" y="1764254"/>
            <a:ext cx="5615491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Ревакцинация детей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туберкулеза,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рожденных от матерей с ВИЧ-инфекцией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получавших трехэтапную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химиопрофилактику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 ВИЧ от матери ребенку, проводится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родильном доме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вакцинами для профилактики туберкулеза (для щадящей первичной вакцинации).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ВИЧ-инфекцией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 обнаружении у детей нуклеиновых кислот ВИЧ молекулярными методами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ревакцинация против туберкулеза не проводится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живыми вакцинами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вакцин для профилактики туберкулеза) проводится детям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ВИЧ-инфекцией с 1-й и 2-й иммунными категориями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(отсутствие иммунодефицита или умеренный иммунодефицит).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исключении диагноза ВИЧ-инфекции детям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рожденным от матерей с ВИЧ-инфекцией,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вакцинацию живыми вакцинами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предварительного иммунологического обследования.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2462C04-80D7-4312-9BBB-9340AA52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27" y="3738763"/>
            <a:ext cx="2883049" cy="29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E6D98-A72A-4F43-843A-7B454B4D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68" y="1633071"/>
            <a:ext cx="3279932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48FE90-16E6-4BAD-A24D-EC3B580B3309}"/>
              </a:ext>
            </a:extLst>
          </p:cNvPr>
          <p:cNvSpPr/>
          <p:nvPr/>
        </p:nvSpPr>
        <p:spPr>
          <a:xfrm>
            <a:off x="247425" y="150608"/>
            <a:ext cx="117365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Порядок проведения гражданам профилактических прививок в рамках национального календаря профилактических прививок: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68D6CD-57CC-429B-AE4F-2C33EF5E431A}"/>
              </a:ext>
            </a:extLst>
          </p:cNvPr>
          <p:cNvSpPr/>
          <p:nvPr/>
        </p:nvSpPr>
        <p:spPr>
          <a:xfrm>
            <a:off x="7153835" y="1828798"/>
            <a:ext cx="460427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Анатоксины, убитые и рекомбинантные вакцины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национального календаря вводят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детям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рожденным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матерей с ВИЧ-инфекцией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отсутствии выраженного и тяжелого иммунодефицита).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При проведении вакцинации населения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вакцины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Российской Федерации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(максимальная эффективность иммунизации).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При проведении вакцинации против гепатита В детей первого года жизни, против гриппа детей с 6-месячного возраста, обучающихся в общеобразовательных организациях, беременных женщин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вакцины, не содержащие консервантов.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8D8B37-D623-4D54-8530-3ED81C30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" y="1952624"/>
            <a:ext cx="317350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C57EDF0-9D9B-4DE1-B97B-13E54B5B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49" y="1952624"/>
            <a:ext cx="32830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C9A4E7B-86CD-467C-9DCC-4FFF0120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" y="4274646"/>
            <a:ext cx="3173507" cy="20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/SvT6shJFRFO9B6z7QGeLaA (300×169)">
            <a:extLst>
              <a:ext uri="{FF2B5EF4-FFF2-40B4-BE49-F238E27FC236}">
                <a16:creationId xmlns:a16="http://schemas.microsoft.com/office/drawing/2014/main" id="{A895F424-3779-47B0-B24E-7BE6413B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33" y="4274645"/>
            <a:ext cx="3278983" cy="20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D34367-A4BC-4357-851B-6580EE9FDCA3}"/>
              </a:ext>
            </a:extLst>
          </p:cNvPr>
          <p:cNvSpPr/>
          <p:nvPr/>
        </p:nvSpPr>
        <p:spPr>
          <a:xfrm>
            <a:off x="268941" y="139849"/>
            <a:ext cx="11811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ДИФТЕРИЯ:</a:t>
            </a:r>
            <a:endParaRPr lang="ru-RU" sz="4000" dirty="0"/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F1ACF16C-F70B-4496-9D8E-7F15AD2F78ED}"/>
              </a:ext>
            </a:extLst>
          </p:cNvPr>
          <p:cNvSpPr/>
          <p:nvPr/>
        </p:nvSpPr>
        <p:spPr>
          <a:xfrm>
            <a:off x="268941" y="847736"/>
            <a:ext cx="4292301" cy="527336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инфекционное заболевание, передающееся преимущественно воздушно-капельным путем.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Заболевание вызывает не сам возбудитель, а его токсин.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Образуются пленки                                      на миндалинах, сложность                 при глотании и дыхании, высокая Т и лихорадка.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инфекционно-токсический шок, ДВС-синдром,  миокардит, полиневрит, поражение почек, пневмония.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                 3, 4,5 и 6 мес. (18 мес., 6 – 7 и 14 лет, взрослые – каждые 10 лет).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AD735C-3BE9-48DD-B0C3-B72A10937921}"/>
              </a:ext>
            </a:extLst>
          </p:cNvPr>
          <p:cNvSpPr/>
          <p:nvPr/>
        </p:nvSpPr>
        <p:spPr>
          <a:xfrm>
            <a:off x="4959276" y="957431"/>
            <a:ext cx="672353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возраста 3 месяцев проводят три прививки вакциной АКДС (коклюш - дифтерия - столбняк) с интервалом 45 дней. Затем в возрасте 18 месяцев делается ревакцинация (4-я доза) АКДС. Последующие прививки против дифтерии и столбняка проводят в 6 – 7 и 14 лет. Поскольку вакцина АКДС чаще других дает реакцию, некоторые родители настаивают на замене АКДС на АДС (дифтерия - столбняк), хотя коклюш для детей первых двух лет жизни представляет большую опасность в связи с высокой частотой развития тяжелых осложнений со стороны легких и нервной системы. Вакцинация детей против дифтерии - основа борьбы этой инфекцией. </a:t>
            </a:r>
            <a:endParaRPr lang="ru-RU" sz="1600" dirty="0"/>
          </a:p>
        </p:txBody>
      </p:sp>
      <p:pic>
        <p:nvPicPr>
          <p:cNvPr id="6" name="Picture 2" descr="Картинки по запросу вакцина АКДС">
            <a:extLst>
              <a:ext uri="{FF2B5EF4-FFF2-40B4-BE49-F238E27FC236}">
                <a16:creationId xmlns:a16="http://schemas.microsoft.com/office/drawing/2014/main" id="{30E828B5-F2CD-42B1-AD0E-C3792D17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71" y="3861360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Администратор\Рабочий стол\дифтерия.JPG">
            <a:extLst>
              <a:ext uri="{FF2B5EF4-FFF2-40B4-BE49-F238E27FC236}">
                <a16:creationId xmlns:a16="http://schemas.microsoft.com/office/drawing/2014/main" id="{FEE3A4FE-2153-4FB0-AC5D-DDD8D46F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68" y="3598842"/>
            <a:ext cx="3255976" cy="31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0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BE885A-E7D0-4C57-B266-A572EA2A3C58}"/>
              </a:ext>
            </a:extLst>
          </p:cNvPr>
          <p:cNvSpPr/>
          <p:nvPr/>
        </p:nvSpPr>
        <p:spPr>
          <a:xfrm>
            <a:off x="3227294" y="129092"/>
            <a:ext cx="4754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КОКЛЮШ: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FA9D84D5-EAB8-4E7A-83C0-2A4EA57A263E}"/>
              </a:ext>
            </a:extLst>
          </p:cNvPr>
          <p:cNvSpPr/>
          <p:nvPr/>
        </p:nvSpPr>
        <p:spPr>
          <a:xfrm>
            <a:off x="541469" y="1043492"/>
            <a:ext cx="3912197" cy="5411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инфекционное заболевание, передающееся воздушно-капельным путем.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Диагностируется очень сложно, проявляется приступообразным кашлем.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Специфического лечения                                 не существует.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дыхательные расстройства, нарушения со стороны органов кровообращения, нервной системы.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 в 3, 4,5 и 6 мес. (18 мес.).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E955C6-B6F8-4F23-9F74-4AD7FAE84AD5}"/>
              </a:ext>
            </a:extLst>
          </p:cNvPr>
          <p:cNvSpPr/>
          <p:nvPr/>
        </p:nvSpPr>
        <p:spPr>
          <a:xfrm>
            <a:off x="4905488" y="1043492"/>
            <a:ext cx="674504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возраста 3 месяцев проводят три прививки вакциной АКДС (коклюш - дифтерия - столбняк) с интервалом 45 дней. Затем в возрасте 18 месяцев делается ревакцинация (4-я доза) АКДС. Последующие прививки против дифтерии и столбняка проводят в 6 – 7 и 14 лет. Поскольку вакцина АКДС чаще других дает реакцию, некоторые родители настаивают на замене АКДС на АДС (дифтерия - столбняк), хотя коклюш для детей первых двух лет жизни представляет большую опасность в связи с высокой частотой развития тяжелых осложнений со стороны легких и нервной системы. Вакцинация детей против дифтерии - основа борьбы этой инфекцией. </a:t>
            </a:r>
            <a:endParaRPr lang="ru-RU" sz="1600" dirty="0"/>
          </a:p>
        </p:txBody>
      </p:sp>
      <p:pic>
        <p:nvPicPr>
          <p:cNvPr id="6" name="Picture 2" descr="Картинки по запросу вакцина АКДС">
            <a:extLst>
              <a:ext uri="{FF2B5EF4-FFF2-40B4-BE49-F238E27FC236}">
                <a16:creationId xmlns:a16="http://schemas.microsoft.com/office/drawing/2014/main" id="{AA5BD11C-569C-4F15-B8B1-0EFE7310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39" y="3862200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Администратор\Рабочий стол\коклюш.JPG">
            <a:extLst>
              <a:ext uri="{FF2B5EF4-FFF2-40B4-BE49-F238E27FC236}">
                <a16:creationId xmlns:a16="http://schemas.microsoft.com/office/drawing/2014/main" id="{7A1CA5F2-DB95-47D3-BF25-A7945B8E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9" y="3804551"/>
            <a:ext cx="3128067" cy="27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15360C-0649-4D42-964F-6E6A36533B07}"/>
              </a:ext>
            </a:extLst>
          </p:cNvPr>
          <p:cNvSpPr/>
          <p:nvPr/>
        </p:nvSpPr>
        <p:spPr>
          <a:xfrm>
            <a:off x="3894268" y="139849"/>
            <a:ext cx="398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СТОЛБНЯК: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C708A939-80D8-4A09-8263-70075FF8357C}"/>
              </a:ext>
            </a:extLst>
          </p:cNvPr>
          <p:cNvSpPr/>
          <p:nvPr/>
        </p:nvSpPr>
        <p:spPr>
          <a:xfrm>
            <a:off x="279700" y="847735"/>
            <a:ext cx="4292300" cy="49398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опасное инфекционное заболевание.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Инфицирование происходит через рану, порез, при травмах, обморожениях.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спазм мышц, судороги, контрактуры, «причудливые» позы.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летальность очень высока (до 80 %).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вакцинация!!!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Эффективность прививки 95 – 100 %.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AF8465-1D72-4C9C-AD63-702D6B4F637E}"/>
              </a:ext>
            </a:extLst>
          </p:cNvPr>
          <p:cNvSpPr/>
          <p:nvPr/>
        </p:nvSpPr>
        <p:spPr>
          <a:xfrm>
            <a:off x="5099125" y="1196752"/>
            <a:ext cx="681317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возраста 3 месяцев проводят три прививки вакциной АКДС (коклюш - дифтерия - столбняк) с интервалом 45 дней. Затем в возрасте 18 месяцев делается ревакцинация (4-я доза) АКДС. Последующие прививки против дифтерии и столбняка проводят в 6 – 7 и 14 лет. Поскольку вакцина АКДС чаще других дает реакцию, некоторые родители настаивают на замене АКДС на АДС (дифтерия - столбняк), хотя коклюш для детей первых двух лет жизни представляет большую опасность в связи с высокой частотой развития тяжелых осложнений со стороны легких и нервной системы. Вакцинация детей против дифтерии - основа борьбы этой инфекцией. </a:t>
            </a:r>
            <a:endParaRPr lang="ru-RU" sz="1600" dirty="0"/>
          </a:p>
        </p:txBody>
      </p:sp>
      <p:pic>
        <p:nvPicPr>
          <p:cNvPr id="5" name="Picture 2" descr="Картинки по запросу вакцина АКДС">
            <a:extLst>
              <a:ext uri="{FF2B5EF4-FFF2-40B4-BE49-F238E27FC236}">
                <a16:creationId xmlns:a16="http://schemas.microsoft.com/office/drawing/2014/main" id="{258DC6D1-0494-4E3F-B8FD-FD12F120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12" y="3948262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7F3062E-04EB-42FF-91F7-CDB7E3AA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07" y="3948263"/>
            <a:ext cx="366482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8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3639DC-33CF-4AC6-9C76-80554D5C7780}"/>
              </a:ext>
            </a:extLst>
          </p:cNvPr>
          <p:cNvSpPr/>
          <p:nvPr/>
        </p:nvSpPr>
        <p:spPr>
          <a:xfrm>
            <a:off x="3162748" y="161365"/>
            <a:ext cx="5497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ПОЛИОМИЕЛИТ: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8B5DCA13-7AAB-47A5-8BC7-5FA20D84A553}"/>
              </a:ext>
            </a:extLst>
          </p:cNvPr>
          <p:cNvSpPr/>
          <p:nvPr/>
        </p:nvSpPr>
        <p:spPr>
          <a:xfrm>
            <a:off x="225911" y="1021976"/>
            <a:ext cx="4432150" cy="4980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вирусное заболевание, возбудитель которого поражает серое вещество спинного мозга, вызывая развитие вялых параличей.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передачи: водный, пищевой, контактно-бытовой.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передачи: фекально-оральный.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Симптомы напоминают ОРВИ, мышечные подергивания, обездвиживание конечности.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может привести                          к инвалидности!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                          3, 4,5 и 6 мес. (18 и 20 мес. и 14 лет).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D8AB8E-E397-4170-A343-5B911AA57ECD}"/>
              </a:ext>
            </a:extLst>
          </p:cNvPr>
          <p:cNvSpPr/>
          <p:nvPr/>
        </p:nvSpPr>
        <p:spPr>
          <a:xfrm>
            <a:off x="4980791" y="1021976"/>
            <a:ext cx="698529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вакциной АКДС начиная с возраста 3 месяцев проводят прививки против полиомиелита: 1-я, 2-я и 3-я вакцинации инактивированной вакциной во избежание возникновения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-ассоциированного полиомиелита.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ревакцинация против полиомиелита в 18 месяцев, 2-я - в 20 месяцев, 3-я - в 14 лет.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вакцинопрофилактики с 1997 года вирус полиомиелита в стране не выявляется. </a:t>
            </a:r>
          </a:p>
        </p:txBody>
      </p:sp>
      <p:pic>
        <p:nvPicPr>
          <p:cNvPr id="5" name="Picture 2" descr="C:\Documents and Settings\Администратор\Рабочий стол\полиомиелит.JPG">
            <a:extLst>
              <a:ext uri="{FF2B5EF4-FFF2-40B4-BE49-F238E27FC236}">
                <a16:creationId xmlns:a16="http://schemas.microsoft.com/office/drawing/2014/main" id="{8144834B-1DF0-4CD8-BA41-BCAA4990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91" y="2941946"/>
            <a:ext cx="2698089" cy="38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Картинки по запросу вакцина полиомиелит">
            <a:extLst>
              <a:ext uri="{FF2B5EF4-FFF2-40B4-BE49-F238E27FC236}">
                <a16:creationId xmlns:a16="http://schemas.microsoft.com/office/drawing/2014/main" id="{D6785970-4718-48DF-9E77-28989EFC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2941946"/>
            <a:ext cx="38417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Картинки по запросу полиомиелит вакцина через рот">
            <a:extLst>
              <a:ext uri="{FF2B5EF4-FFF2-40B4-BE49-F238E27FC236}">
                <a16:creationId xmlns:a16="http://schemas.microsoft.com/office/drawing/2014/main" id="{62AA9006-F131-4F48-AAC5-D4D8573B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024059"/>
            <a:ext cx="38417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9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3EF941-3D11-4431-98CD-F1378B570832}"/>
              </a:ext>
            </a:extLst>
          </p:cNvPr>
          <p:cNvSpPr/>
          <p:nvPr/>
        </p:nvSpPr>
        <p:spPr>
          <a:xfrm>
            <a:off x="3205779" y="150607"/>
            <a:ext cx="4883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ГЕПАТИТ В: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6E9AB38E-E6EB-4AF2-9C97-AD4CA295F7A9}"/>
              </a:ext>
            </a:extLst>
          </p:cNvPr>
          <p:cNvSpPr/>
          <p:nvPr/>
        </p:nvSpPr>
        <p:spPr>
          <a:xfrm>
            <a:off x="376518" y="1183341"/>
            <a:ext cx="3657600" cy="5053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вирусная инфекция, поражающая печень и передающаяся через кровь.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Симптомы могут не проявляться.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переход инфекции                                в хроническую форму.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 всех детей (0, 1, 6 мес.), взрослых из групп риска.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9F64F8-48F0-4EBB-BB1C-6291CD0DD5CB}"/>
              </a:ext>
            </a:extLst>
          </p:cNvPr>
          <p:cNvSpPr/>
          <p:nvPr/>
        </p:nvSpPr>
        <p:spPr>
          <a:xfrm>
            <a:off x="4410635" y="1183341"/>
            <a:ext cx="753035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начинается в роддоме в день рождения ребенка, 2-я прививка – через 1 месяц, 3-я - в 6 месяцев. Поскольку дети, рожденные матерями-носителями вируса гепатита В очень часто инфицируются во время родов их вакцинация начинается в первый день жизни с последующими прививками в возрасте 1, 2 и 12 месяцев. 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иммунизации против гепатита В детей первого года жизни рекомендуется использовать вакцину, не содержащую консервант (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тиомерсал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против гепатита В приводит к развитию длительного иммунитета. Поэтому прививки, проведенные в детстве, будут предупреждать заболевания в течение жизни.</a:t>
            </a:r>
          </a:p>
        </p:txBody>
      </p:sp>
      <p:pic>
        <p:nvPicPr>
          <p:cNvPr id="5" name="Picture 2" descr="C:\Documents and Settings\Администратор\Рабочий стол\гепатит В.JPG">
            <a:extLst>
              <a:ext uri="{FF2B5EF4-FFF2-40B4-BE49-F238E27FC236}">
                <a16:creationId xmlns:a16="http://schemas.microsoft.com/office/drawing/2014/main" id="{B78B4B62-0F67-4D85-8514-05FD1811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93" y="3704155"/>
            <a:ext cx="3496236" cy="23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вакцина против гепатита">
            <a:extLst>
              <a:ext uri="{FF2B5EF4-FFF2-40B4-BE49-F238E27FC236}">
                <a16:creationId xmlns:a16="http://schemas.microsoft.com/office/drawing/2014/main" id="{15156D33-D143-4FF9-9E72-DCE96D25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04" y="4301736"/>
            <a:ext cx="3994684" cy="221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5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5AEA39-8C27-454B-8AEE-3D59D32CF8D0}"/>
              </a:ext>
            </a:extLst>
          </p:cNvPr>
          <p:cNvSpPr/>
          <p:nvPr/>
        </p:nvSpPr>
        <p:spPr>
          <a:xfrm>
            <a:off x="3732904" y="118334"/>
            <a:ext cx="4395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ТУБЕРКУЛЕЗ:</a:t>
            </a:r>
            <a:endParaRPr lang="ru-RU" sz="4000" dirty="0"/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14ECE9E6-F871-4A22-AA72-BEA3BD8A8EB0}"/>
              </a:ext>
            </a:extLst>
          </p:cNvPr>
          <p:cNvSpPr/>
          <p:nvPr/>
        </p:nvSpPr>
        <p:spPr>
          <a:xfrm>
            <a:off x="161365" y="699247"/>
            <a:ext cx="5034579" cy="6040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хроническое инфекционное заболевание, которое передается здоровому человеку от больного при кашле, чихании, разговоре.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поражать любой орган,                     но чаще – легкие.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больной активной формой туберкулеза за год может заразить до 10-15 человек!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повышение температуры, снижение аппетита, боль в груди, ночная потливость, слабость, утомляемость, похудение, кашель более 2-х недель, одышка.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 БЦЖ!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рождении  и в 7 лет, у детей - регулярно р. Манту или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Диаскинтест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взрослых – ежегодно ФГ!, ЗОЖ, отказ от курения, личная гигиена.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79ACD0-92A0-4423-878A-864E94884260}"/>
              </a:ext>
            </a:extLst>
          </p:cNvPr>
          <p:cNvSpPr/>
          <p:nvPr/>
        </p:nvSpPr>
        <p:spPr>
          <a:xfrm>
            <a:off x="5464886" y="946673"/>
            <a:ext cx="648686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прививки вакциной БЦЖ в возрасте 3-7 дней. В возрасте 7 и 14 лет детям с отрицательной реакцией Манту (возможное свидетельство снижения иммунитета) делают ревакцинацию. Вакцинация БЦЖ защищает ребенка от заболевания наиболее тяжелыми формами туберкулеза; в России заболеваемость туберкулезом привитых детей в 15 раз меньше, чем не привитых. Если в доме есть больной туберкулезом, то вакцинированного ребенка следует изолировать на 2 месяца, пока он не выработает иммунитет.</a:t>
            </a:r>
            <a:endParaRPr lang="ru-RU" sz="1600" dirty="0"/>
          </a:p>
        </p:txBody>
      </p:sp>
      <p:pic>
        <p:nvPicPr>
          <p:cNvPr id="5" name="Picture 2" descr="C:\Documents and Settings\Администратор\Рабочий стол\туберкулез.JPG">
            <a:extLst>
              <a:ext uri="{FF2B5EF4-FFF2-40B4-BE49-F238E27FC236}">
                <a16:creationId xmlns:a16="http://schemas.microsoft.com/office/drawing/2014/main" id="{5F0C391D-E276-40B8-9C0A-CDA4CCDD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86" y="3269079"/>
            <a:ext cx="2959102" cy="22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вакцина БЦЖ">
            <a:extLst>
              <a:ext uri="{FF2B5EF4-FFF2-40B4-BE49-F238E27FC236}">
                <a16:creationId xmlns:a16="http://schemas.microsoft.com/office/drawing/2014/main" id="{D46764DC-129F-4FCC-915C-9AB280BF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01" y="4654621"/>
            <a:ext cx="3476134" cy="18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620579-550A-48C7-89BD-6B7EF8E77B5A}"/>
              </a:ext>
            </a:extLst>
          </p:cNvPr>
          <p:cNvSpPr/>
          <p:nvPr/>
        </p:nvSpPr>
        <p:spPr>
          <a:xfrm>
            <a:off x="268942" y="161365"/>
            <a:ext cx="11801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РОТАВИРУСНАЯ ИНФЕКЦИЯ: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9E16DBE-88BE-47C5-94A8-87C301F140DB}"/>
              </a:ext>
            </a:extLst>
          </p:cNvPr>
          <p:cNvSpPr/>
          <p:nvPr/>
        </p:nvSpPr>
        <p:spPr>
          <a:xfrm>
            <a:off x="268941" y="957431"/>
            <a:ext cx="4711849" cy="5647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вирусное инфекционное заболевание с острым течением.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Инкубационный период 1-5 дней.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 передачи – контактно-бытовой, водный, пищевой.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передачи: фекально-оральный.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высокая Т, диарея, рвота, слабость, потеря аппетита, насморк, боль в горле.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обезвоживание, сердечно-сосудистые заболевания, в детских коллективах могут быть вспышки.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Специфического лечения                                  не существует.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вакцинация, соблюдение правил личной гигиены.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ротавирус.JPG">
            <a:extLst>
              <a:ext uri="{FF2B5EF4-FFF2-40B4-BE49-F238E27FC236}">
                <a16:creationId xmlns:a16="http://schemas.microsoft.com/office/drawing/2014/main" id="{65E4411C-BAFE-4D14-85CB-5FC8EA5E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30" y="869251"/>
            <a:ext cx="4027338" cy="38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C8D469-E1B3-4352-9E72-A157A74F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30" y="3539489"/>
            <a:ext cx="3289429" cy="31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3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>
            <a:extLst>
              <a:ext uri="{FF2B5EF4-FFF2-40B4-BE49-F238E27FC236}">
                <a16:creationId xmlns:a16="http://schemas.microsoft.com/office/drawing/2014/main" id="{76FE1B02-7D86-4601-8FEC-69882AEB090D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3036163" y="-35727"/>
            <a:ext cx="6072230" cy="700089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3" name="Picture 2" descr="https://xn----7sbebh0ancglw1b6dwg.xn--p1ai/theme/img/WHO_Logo_c300.png">
            <a:extLst>
              <a:ext uri="{FF2B5EF4-FFF2-40B4-BE49-F238E27FC236}">
                <a16:creationId xmlns:a16="http://schemas.microsoft.com/office/drawing/2014/main" id="{7A27E223-9BAC-4276-AD7A-4FD9941A2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34" y="746308"/>
            <a:ext cx="1612190" cy="161219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366C75-C7D4-467D-A946-1B60BD6BE8E3}"/>
              </a:ext>
            </a:extLst>
          </p:cNvPr>
          <p:cNvSpPr/>
          <p:nvPr/>
        </p:nvSpPr>
        <p:spPr>
          <a:xfrm>
            <a:off x="1" y="2358498"/>
            <a:ext cx="311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Health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B7A293-A81B-4E9E-B9FC-6C3567C4EC78}"/>
              </a:ext>
            </a:extLst>
          </p:cNvPr>
          <p:cNvSpPr/>
          <p:nvPr/>
        </p:nvSpPr>
        <p:spPr>
          <a:xfrm>
            <a:off x="182880" y="2936838"/>
            <a:ext cx="24419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ts val="2000"/>
            </a:pP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Специфическая профилактика инфекционных болезней является одной из основных составляющих эпидемиологической и биологической безопасности.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5209F670-E738-463F-911D-B65336BA6C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45920" y="139849"/>
            <a:ext cx="10434918" cy="7173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pPr lvl="0" algn="ctr">
              <a:lnSpc>
                <a:spcPts val="18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Иммунизация позволяет  ежегодно предотвращать от 2 до 3 млн. случаев смерти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 дифтерии, столбняка, коклюша и кори.</a:t>
            </a:r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id="{33CA7136-9398-4D34-94E8-D59920434B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3029" y="1131014"/>
            <a:ext cx="9157809" cy="78581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pPr lvl="0" algn="ctr">
              <a:lnSpc>
                <a:spcPts val="18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30 лет, на которые возросла средняя продолжительность жизни в развитых странах в XX веке,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лет обусловлено вакцинопрофилактикой.</a:t>
            </a:r>
          </a:p>
        </p:txBody>
      </p:sp>
      <p:sp>
        <p:nvSpPr>
          <p:cNvPr id="11" name="AutoShape 51">
            <a:extLst>
              <a:ext uri="{FF2B5EF4-FFF2-40B4-BE49-F238E27FC236}">
                <a16:creationId xmlns:a16="http://schemas.microsoft.com/office/drawing/2014/main" id="{1987B9D2-BC64-43DB-966C-2313D5036B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0398" y="2190613"/>
            <a:ext cx="8580440" cy="9257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Вакцинопрофилактика  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стратегическая инвестиция в охрану здоровья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благополучие индивидуума, семьи и нации в целом с выраженным социальным и экономическим эффектом.</a:t>
            </a:r>
          </a:p>
        </p:txBody>
      </p:sp>
      <p:sp>
        <p:nvSpPr>
          <p:cNvPr id="13" name="AutoShape 51">
            <a:extLst>
              <a:ext uri="{FF2B5EF4-FFF2-40B4-BE49-F238E27FC236}">
                <a16:creationId xmlns:a16="http://schemas.microsoft.com/office/drawing/2014/main" id="{90E245CD-39E4-4E92-9C30-1B1A3782AE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5778" y="4604595"/>
            <a:ext cx="8803343" cy="82665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Вакцинопрофилактика как составляющая здорового образа жизни.</a:t>
            </a:r>
          </a:p>
        </p:txBody>
      </p:sp>
      <p:sp>
        <p:nvSpPr>
          <p:cNvPr id="14" name="AutoShape 51">
            <a:extLst>
              <a:ext uri="{FF2B5EF4-FFF2-40B4-BE49-F238E27FC236}">
                <a16:creationId xmlns:a16="http://schemas.microsoft.com/office/drawing/2014/main" id="{9D5F55E4-BDB4-40C4-83AE-5F6365D991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6524" y="5726986"/>
            <a:ext cx="9954313" cy="8868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Настоящий век должен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 веком вакцин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иммунизация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станет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стратегией профилактики.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EED13A20-BEFA-419C-B405-3FC6C6E34A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0398" y="3390115"/>
            <a:ext cx="8580440" cy="103573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Вакцинопрофилактика прерывает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порочный круг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роста резистентности к антибиотикам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существенно влияет 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диссеминации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возбудителей инфекционных болезней среди населения. </a:t>
            </a:r>
          </a:p>
        </p:txBody>
      </p:sp>
      <p:grpSp>
        <p:nvGrpSpPr>
          <p:cNvPr id="31" name="Group 67">
            <a:extLst>
              <a:ext uri="{FF2B5EF4-FFF2-40B4-BE49-F238E27FC236}">
                <a16:creationId xmlns:a16="http://schemas.microsoft.com/office/drawing/2014/main" id="{A2480D69-C777-4C20-A913-8CFA68883931}"/>
              </a:ext>
            </a:extLst>
          </p:cNvPr>
          <p:cNvGrpSpPr>
            <a:grpSpLocks/>
          </p:cNvGrpSpPr>
          <p:nvPr/>
        </p:nvGrpSpPr>
        <p:grpSpPr bwMode="auto">
          <a:xfrm>
            <a:off x="1685461" y="5923619"/>
            <a:ext cx="441063" cy="493574"/>
            <a:chOff x="2078" y="1680"/>
            <a:chExt cx="1615" cy="1615"/>
          </a:xfrm>
        </p:grpSpPr>
        <p:sp>
          <p:nvSpPr>
            <p:cNvPr id="32" name="Oval 68">
              <a:extLst>
                <a:ext uri="{FF2B5EF4-FFF2-40B4-BE49-F238E27FC236}">
                  <a16:creationId xmlns:a16="http://schemas.microsoft.com/office/drawing/2014/main" id="{2B929C7D-0BA7-4553-8219-1450C0E303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69">
              <a:extLst>
                <a:ext uri="{FF2B5EF4-FFF2-40B4-BE49-F238E27FC236}">
                  <a16:creationId xmlns:a16="http://schemas.microsoft.com/office/drawing/2014/main" id="{F6953DB5-FDB2-4E4D-9BC0-68156E7C85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70">
              <a:extLst>
                <a:ext uri="{FF2B5EF4-FFF2-40B4-BE49-F238E27FC236}">
                  <a16:creationId xmlns:a16="http://schemas.microsoft.com/office/drawing/2014/main" id="{8FE9DEE5-2939-4A06-BC5A-03691F0729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71">
              <a:extLst>
                <a:ext uri="{FF2B5EF4-FFF2-40B4-BE49-F238E27FC236}">
                  <a16:creationId xmlns:a16="http://schemas.microsoft.com/office/drawing/2014/main" id="{5DA123DF-8D10-4C23-8060-5231066984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6" name="Oval 72">
              <a:extLst>
                <a:ext uri="{FF2B5EF4-FFF2-40B4-BE49-F238E27FC236}">
                  <a16:creationId xmlns:a16="http://schemas.microsoft.com/office/drawing/2014/main" id="{042DF211-7DDA-4659-8E3A-3545A203E6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73">
              <a:extLst>
                <a:ext uri="{FF2B5EF4-FFF2-40B4-BE49-F238E27FC236}">
                  <a16:creationId xmlns:a16="http://schemas.microsoft.com/office/drawing/2014/main" id="{9BF53248-A2DB-40F9-BF6B-C5F8236B89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8" name="Group 67">
            <a:extLst>
              <a:ext uri="{FF2B5EF4-FFF2-40B4-BE49-F238E27FC236}">
                <a16:creationId xmlns:a16="http://schemas.microsoft.com/office/drawing/2014/main" id="{9F115D3B-8F4C-49E7-BC15-1597C9B0E783}"/>
              </a:ext>
            </a:extLst>
          </p:cNvPr>
          <p:cNvGrpSpPr>
            <a:grpSpLocks/>
          </p:cNvGrpSpPr>
          <p:nvPr/>
        </p:nvGrpSpPr>
        <p:grpSpPr bwMode="auto">
          <a:xfrm>
            <a:off x="2764715" y="4771137"/>
            <a:ext cx="441063" cy="493574"/>
            <a:chOff x="2078" y="1680"/>
            <a:chExt cx="1615" cy="1615"/>
          </a:xfrm>
        </p:grpSpPr>
        <p:sp>
          <p:nvSpPr>
            <p:cNvPr id="39" name="Oval 68">
              <a:extLst>
                <a:ext uri="{FF2B5EF4-FFF2-40B4-BE49-F238E27FC236}">
                  <a16:creationId xmlns:a16="http://schemas.microsoft.com/office/drawing/2014/main" id="{B712F7B9-C2C1-42E1-B37D-82FD276866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69">
              <a:extLst>
                <a:ext uri="{FF2B5EF4-FFF2-40B4-BE49-F238E27FC236}">
                  <a16:creationId xmlns:a16="http://schemas.microsoft.com/office/drawing/2014/main" id="{A9139BF5-04E7-490F-AD7A-108E92BB9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70">
              <a:extLst>
                <a:ext uri="{FF2B5EF4-FFF2-40B4-BE49-F238E27FC236}">
                  <a16:creationId xmlns:a16="http://schemas.microsoft.com/office/drawing/2014/main" id="{F660EA81-85FD-48F0-ACA7-8FE5D7D9F6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71">
              <a:extLst>
                <a:ext uri="{FF2B5EF4-FFF2-40B4-BE49-F238E27FC236}">
                  <a16:creationId xmlns:a16="http://schemas.microsoft.com/office/drawing/2014/main" id="{AD357CFA-DCF8-467C-AAFC-2569A7D932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B87F306E-BB5B-408F-9131-2225B52317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73">
              <a:extLst>
                <a:ext uri="{FF2B5EF4-FFF2-40B4-BE49-F238E27FC236}">
                  <a16:creationId xmlns:a16="http://schemas.microsoft.com/office/drawing/2014/main" id="{38979E17-62A2-4E3F-9911-5DC3B0FCE5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5" name="Group 67">
            <a:extLst>
              <a:ext uri="{FF2B5EF4-FFF2-40B4-BE49-F238E27FC236}">
                <a16:creationId xmlns:a16="http://schemas.microsoft.com/office/drawing/2014/main" id="{259F4677-5613-4B83-A5C2-011724D32951}"/>
              </a:ext>
            </a:extLst>
          </p:cNvPr>
          <p:cNvGrpSpPr>
            <a:grpSpLocks/>
          </p:cNvGrpSpPr>
          <p:nvPr/>
        </p:nvGrpSpPr>
        <p:grpSpPr bwMode="auto">
          <a:xfrm>
            <a:off x="3048857" y="3674097"/>
            <a:ext cx="441063" cy="493574"/>
            <a:chOff x="2078" y="1680"/>
            <a:chExt cx="1615" cy="1615"/>
          </a:xfrm>
        </p:grpSpPr>
        <p:sp>
          <p:nvSpPr>
            <p:cNvPr id="46" name="Oval 68">
              <a:extLst>
                <a:ext uri="{FF2B5EF4-FFF2-40B4-BE49-F238E27FC236}">
                  <a16:creationId xmlns:a16="http://schemas.microsoft.com/office/drawing/2014/main" id="{F9394FD6-D762-45FB-B1C3-E1090DB166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69">
              <a:extLst>
                <a:ext uri="{FF2B5EF4-FFF2-40B4-BE49-F238E27FC236}">
                  <a16:creationId xmlns:a16="http://schemas.microsoft.com/office/drawing/2014/main" id="{2A08ADE8-E1AD-4875-A20E-E80D45E2DA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70">
              <a:extLst>
                <a:ext uri="{FF2B5EF4-FFF2-40B4-BE49-F238E27FC236}">
                  <a16:creationId xmlns:a16="http://schemas.microsoft.com/office/drawing/2014/main" id="{6940B6A2-8E2A-43B0-A426-4BFBB43470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71">
              <a:extLst>
                <a:ext uri="{FF2B5EF4-FFF2-40B4-BE49-F238E27FC236}">
                  <a16:creationId xmlns:a16="http://schemas.microsoft.com/office/drawing/2014/main" id="{70BDD6E5-8917-47AA-A900-84F683814B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72">
              <a:extLst>
                <a:ext uri="{FF2B5EF4-FFF2-40B4-BE49-F238E27FC236}">
                  <a16:creationId xmlns:a16="http://schemas.microsoft.com/office/drawing/2014/main" id="{D29F6107-2E3D-4527-BB22-6975E6BB73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73">
              <a:extLst>
                <a:ext uri="{FF2B5EF4-FFF2-40B4-BE49-F238E27FC236}">
                  <a16:creationId xmlns:a16="http://schemas.microsoft.com/office/drawing/2014/main" id="{E5051C59-008C-4D66-8E37-39224D1D31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52" name="Group 67">
            <a:extLst>
              <a:ext uri="{FF2B5EF4-FFF2-40B4-BE49-F238E27FC236}">
                <a16:creationId xmlns:a16="http://schemas.microsoft.com/office/drawing/2014/main" id="{426C1CFC-4EA4-44AF-85F2-B8BB9F39B014}"/>
              </a:ext>
            </a:extLst>
          </p:cNvPr>
          <p:cNvGrpSpPr>
            <a:grpSpLocks/>
          </p:cNvGrpSpPr>
          <p:nvPr/>
        </p:nvGrpSpPr>
        <p:grpSpPr bwMode="auto">
          <a:xfrm>
            <a:off x="3059335" y="2426443"/>
            <a:ext cx="441063" cy="493574"/>
            <a:chOff x="2078" y="1680"/>
            <a:chExt cx="1615" cy="1615"/>
          </a:xfrm>
        </p:grpSpPr>
        <p:sp>
          <p:nvSpPr>
            <p:cNvPr id="53" name="Oval 68">
              <a:extLst>
                <a:ext uri="{FF2B5EF4-FFF2-40B4-BE49-F238E27FC236}">
                  <a16:creationId xmlns:a16="http://schemas.microsoft.com/office/drawing/2014/main" id="{CAB8D295-8DDF-46E2-BF5A-B2E641036F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Oval 69">
              <a:extLst>
                <a:ext uri="{FF2B5EF4-FFF2-40B4-BE49-F238E27FC236}">
                  <a16:creationId xmlns:a16="http://schemas.microsoft.com/office/drawing/2014/main" id="{E7F298B2-AA35-413A-8078-649C55A9DA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70">
              <a:extLst>
                <a:ext uri="{FF2B5EF4-FFF2-40B4-BE49-F238E27FC236}">
                  <a16:creationId xmlns:a16="http://schemas.microsoft.com/office/drawing/2014/main" id="{AFB88BEA-48D4-4378-B38E-02714564F3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71">
              <a:extLst>
                <a:ext uri="{FF2B5EF4-FFF2-40B4-BE49-F238E27FC236}">
                  <a16:creationId xmlns:a16="http://schemas.microsoft.com/office/drawing/2014/main" id="{64C2D320-37B0-4ECA-B0D3-22C1F37FBD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72">
              <a:extLst>
                <a:ext uri="{FF2B5EF4-FFF2-40B4-BE49-F238E27FC236}">
                  <a16:creationId xmlns:a16="http://schemas.microsoft.com/office/drawing/2014/main" id="{BF470C98-EB5B-4525-85C4-556E2D9C19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73">
              <a:extLst>
                <a:ext uri="{FF2B5EF4-FFF2-40B4-BE49-F238E27FC236}">
                  <a16:creationId xmlns:a16="http://schemas.microsoft.com/office/drawing/2014/main" id="{2A2BAEF4-EE65-45EE-B164-78F91334B5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9" name="Group 67">
            <a:extLst>
              <a:ext uri="{FF2B5EF4-FFF2-40B4-BE49-F238E27FC236}">
                <a16:creationId xmlns:a16="http://schemas.microsoft.com/office/drawing/2014/main" id="{06C6C8C5-CBDC-41CF-B4D1-B8067FD17C12}"/>
              </a:ext>
            </a:extLst>
          </p:cNvPr>
          <p:cNvGrpSpPr>
            <a:grpSpLocks/>
          </p:cNvGrpSpPr>
          <p:nvPr/>
        </p:nvGrpSpPr>
        <p:grpSpPr bwMode="auto">
          <a:xfrm>
            <a:off x="2481966" y="1272565"/>
            <a:ext cx="441063" cy="493574"/>
            <a:chOff x="2078" y="1680"/>
            <a:chExt cx="1615" cy="1615"/>
          </a:xfrm>
        </p:grpSpPr>
        <p:sp>
          <p:nvSpPr>
            <p:cNvPr id="60" name="Oval 68">
              <a:extLst>
                <a:ext uri="{FF2B5EF4-FFF2-40B4-BE49-F238E27FC236}">
                  <a16:creationId xmlns:a16="http://schemas.microsoft.com/office/drawing/2014/main" id="{5532BA41-72F4-42BC-87B6-EC9E927A1F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69">
              <a:extLst>
                <a:ext uri="{FF2B5EF4-FFF2-40B4-BE49-F238E27FC236}">
                  <a16:creationId xmlns:a16="http://schemas.microsoft.com/office/drawing/2014/main" id="{6EF6C39E-4375-4DDA-A105-4471B6C4A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70">
              <a:extLst>
                <a:ext uri="{FF2B5EF4-FFF2-40B4-BE49-F238E27FC236}">
                  <a16:creationId xmlns:a16="http://schemas.microsoft.com/office/drawing/2014/main" id="{FEA2666A-1CFD-4ECC-8B79-6CB740A953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71">
              <a:extLst>
                <a:ext uri="{FF2B5EF4-FFF2-40B4-BE49-F238E27FC236}">
                  <a16:creationId xmlns:a16="http://schemas.microsoft.com/office/drawing/2014/main" id="{71C51DF5-F009-4A91-B978-BB3BAD954B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72">
              <a:extLst>
                <a:ext uri="{FF2B5EF4-FFF2-40B4-BE49-F238E27FC236}">
                  <a16:creationId xmlns:a16="http://schemas.microsoft.com/office/drawing/2014/main" id="{85DF91A6-F7B5-44A5-923C-8269118076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73">
              <a:extLst>
                <a:ext uri="{FF2B5EF4-FFF2-40B4-BE49-F238E27FC236}">
                  <a16:creationId xmlns:a16="http://schemas.microsoft.com/office/drawing/2014/main" id="{A65E728F-35D0-41FA-B747-392613E0AD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6" name="Group 67">
            <a:extLst>
              <a:ext uri="{FF2B5EF4-FFF2-40B4-BE49-F238E27FC236}">
                <a16:creationId xmlns:a16="http://schemas.microsoft.com/office/drawing/2014/main" id="{A9112E59-CB13-4954-978E-3392595B35BC}"/>
              </a:ext>
            </a:extLst>
          </p:cNvPr>
          <p:cNvGrpSpPr>
            <a:grpSpLocks/>
          </p:cNvGrpSpPr>
          <p:nvPr/>
        </p:nvGrpSpPr>
        <p:grpSpPr bwMode="auto">
          <a:xfrm>
            <a:off x="1204857" y="225739"/>
            <a:ext cx="441063" cy="493574"/>
            <a:chOff x="2078" y="1680"/>
            <a:chExt cx="1615" cy="1615"/>
          </a:xfrm>
        </p:grpSpPr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26E0B040-3C31-439D-851F-9E6E7F1D79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56F0F7BB-1C27-44B6-B153-1D407D3089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FC991EB3-72B4-4380-9E78-BC8F76AA85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5270E176-E1CB-4BFF-91E9-A7F4805EA2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B0160E6B-E261-473A-8ACE-0CFB61A69C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C8636F90-202D-472B-B87C-8F7E704DF4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767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8CC653-9EBC-471A-91DD-1DD9AFBD0D8D}"/>
              </a:ext>
            </a:extLst>
          </p:cNvPr>
          <p:cNvSpPr/>
          <p:nvPr/>
        </p:nvSpPr>
        <p:spPr>
          <a:xfrm>
            <a:off x="204395" y="182880"/>
            <a:ext cx="11833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ГЕМОФИЛЬНАЯ ИНФЕКЦИЯ:</a:t>
            </a:r>
            <a:endParaRPr lang="ru-RU" sz="4000" dirty="0"/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364A01D4-8942-4AFE-BDDF-A10CE43543A1}"/>
              </a:ext>
            </a:extLst>
          </p:cNvPr>
          <p:cNvSpPr/>
          <p:nvPr/>
        </p:nvSpPr>
        <p:spPr>
          <a:xfrm>
            <a:off x="204395" y="890766"/>
            <a:ext cx="4754880" cy="5784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инфекционное заболевание, вызываемое гемофильной палочкой.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Поражает преимущественно органы дыхания, ЦНС, характеризуется развитием гнойных очагов                                      в различных органах.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– больной человек; путь передачи – воздушно-капельный.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Болеют чаще дети 6 мес. – 4 года.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гнойный менингит, острая пневмония, сепсис, воспаление подкожной клетчатки,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эпиглоттит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гнойный артрит.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                            По плану в 3, 4,5 и 6 месяцев, ревакцинация в 18 месяцев.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5F3248-AA5C-407B-AD26-221C1BA3B351}"/>
              </a:ext>
            </a:extLst>
          </p:cNvPr>
          <p:cNvSpPr/>
          <p:nvPr/>
        </p:nvSpPr>
        <p:spPr>
          <a:xfrm>
            <a:off x="5138568" y="1054250"/>
            <a:ext cx="689923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Акт-ХИБ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единственная вакцина против гемофильной (ХИБ) инфекции, разрешенная к применению в России и рекомендованная Департаментом ГСЭН МЗ РФ.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всех форм гемофильной инфекции: от простудных заболеваний до воспаления легких, менингита и сепсиса.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ХИБ-инфекция - это заболевания, вызываемые гемофильной палочкой (тип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Инфекция опасна для детей до 5 лет включительно, передается со слюной через игрушки и предметы быта, а также воздушно-капельным путем. ХИБ вызывает около трети случаев ОРЗ, воспаления легких и отитов, а также более половины случаев гнойного менингита. </a:t>
            </a:r>
          </a:p>
        </p:txBody>
      </p:sp>
      <p:pic>
        <p:nvPicPr>
          <p:cNvPr id="5" name="Picture 2" descr="C:\Documents and Settings\Администратор\Рабочий стол\гемофильная.JPG">
            <a:extLst>
              <a:ext uri="{FF2B5EF4-FFF2-40B4-BE49-F238E27FC236}">
                <a16:creationId xmlns:a16="http://schemas.microsoft.com/office/drawing/2014/main" id="{E49C97CC-E256-4968-AEB7-B43EAD26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24" y="3675010"/>
            <a:ext cx="2665812" cy="30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вакцина против Акт-ХИБ">
            <a:extLst>
              <a:ext uri="{FF2B5EF4-FFF2-40B4-BE49-F238E27FC236}">
                <a16:creationId xmlns:a16="http://schemas.microsoft.com/office/drawing/2014/main" id="{C3F6AA4F-CAAF-4983-8B68-A5F52FAA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28" y="4188890"/>
            <a:ext cx="3969678" cy="20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2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64C3FB-538D-4A5D-A13F-9D6026E9CD04}"/>
              </a:ext>
            </a:extLst>
          </p:cNvPr>
          <p:cNvSpPr/>
          <p:nvPr/>
        </p:nvSpPr>
        <p:spPr>
          <a:xfrm>
            <a:off x="225911" y="172122"/>
            <a:ext cx="11758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ПНЕВМОКОККОВАЯ ИНФЕКЦИЯ:</a:t>
            </a:r>
            <a:endParaRPr lang="ru-RU" sz="4000" dirty="0"/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21CDDB5D-F3FB-43C6-ABF2-F3ED7A6350CF}"/>
              </a:ext>
            </a:extLst>
          </p:cNvPr>
          <p:cNvSpPr/>
          <p:nvPr/>
        </p:nvSpPr>
        <p:spPr>
          <a:xfrm>
            <a:off x="225911" y="880008"/>
            <a:ext cx="3442447" cy="4337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Пневмококк – это микроб овальной формы, окруженный плотной капсулой.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Вызывает такие заболевания: пневмония, менингит, отит, гайморит, сепсис.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инфекции – больной человек или носитель.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передачи: воздушно-капельный, контактно-бытовой.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риска: дети до 2 лет, недоношенные дети, лица                               с хроническими заболеваниями,                        с ослабленным иммунитетом.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 (2, 4,5 и 15 мес.).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всех с 2 месяцев, ЗОЖ, укрепление иммунитета, избегать контактов с больными людьми.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88AF9B-D64A-4756-97D3-1EFA784EEA88}"/>
              </a:ext>
            </a:extLst>
          </p:cNvPr>
          <p:cNvSpPr/>
          <p:nvPr/>
        </p:nvSpPr>
        <p:spPr>
          <a:xfrm>
            <a:off x="3926542" y="1014289"/>
            <a:ext cx="8165054" cy="2292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профилактики всех форм инфекции, включая воспаление легких, бронхит, отит, синусит, менингит, сепсис. Специфическая профилактика инфекций пневмококковой этиологии лиц группы риска старше с двухлетнего возраста. 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 риска относятся: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лица старше 65 лет; 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ослабленные или часто госпитализируемые;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с хроническими заболеваниями сердечно-сосудистой, дыхательной и эндокринной систем;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лица, имеющие алкогольную или табачную зависимость; 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лица с ослабленной иммунной системой, лица с подтеканием спинномозговой жидкости; 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организованные коллективы, санитарно- эпидемиологическое состояние которых по пневмониям оценивается, как неблагополучное, включая военнослужащих.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5D6BA7-D7EE-4797-9D83-427A89643AEE}"/>
              </a:ext>
            </a:extLst>
          </p:cNvPr>
          <p:cNvSpPr/>
          <p:nvPr/>
        </p:nvSpPr>
        <p:spPr>
          <a:xfrm>
            <a:off x="3926542" y="3307224"/>
            <a:ext cx="8165054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«ПРЕВЕНАР»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против пневмококковой инфекции. 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детей от 2 мес. до 5 лет. Широко используется и внесена в национальный календарь в 42 странах, в отличии от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формирует более выраженную иммунологическую память. </a:t>
            </a:r>
          </a:p>
        </p:txBody>
      </p:sp>
      <p:pic>
        <p:nvPicPr>
          <p:cNvPr id="6" name="Picture 3" descr="C:\Documents and Settings\Администратор\Рабочий стол\ухо пневмо.JPG">
            <a:extLst>
              <a:ext uri="{FF2B5EF4-FFF2-40B4-BE49-F238E27FC236}">
                <a16:creationId xmlns:a16="http://schemas.microsoft.com/office/drawing/2014/main" id="{9F6B11FF-2436-4A82-B19B-67467285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1" y="5290895"/>
            <a:ext cx="1259216" cy="15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Администратор\Рабочий стол\нос пневмо.JPG">
            <a:extLst>
              <a:ext uri="{FF2B5EF4-FFF2-40B4-BE49-F238E27FC236}">
                <a16:creationId xmlns:a16="http://schemas.microsoft.com/office/drawing/2014/main" id="{9E2946C4-58E0-4872-9E37-AA59EF5B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60" y="5290894"/>
            <a:ext cx="1875444" cy="15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вакцина пневмо 23">
            <a:extLst>
              <a:ext uri="{FF2B5EF4-FFF2-40B4-BE49-F238E27FC236}">
                <a16:creationId xmlns:a16="http://schemas.microsoft.com/office/drawing/2014/main" id="{6C626984-06B4-46E8-8BE7-8D5F15C2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69" y="4645697"/>
            <a:ext cx="3895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Картинки по запросу вакцина превенар">
            <a:extLst>
              <a:ext uri="{FF2B5EF4-FFF2-40B4-BE49-F238E27FC236}">
                <a16:creationId xmlns:a16="http://schemas.microsoft.com/office/drawing/2014/main" id="{5115D3C3-38F8-44D5-BC1E-9A9F1CCC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05" y="4156366"/>
            <a:ext cx="3751659" cy="25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1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EDAB46-DDB0-4D27-A5F6-034C10C9CDE4}"/>
              </a:ext>
            </a:extLst>
          </p:cNvPr>
          <p:cNvSpPr/>
          <p:nvPr/>
        </p:nvSpPr>
        <p:spPr>
          <a:xfrm>
            <a:off x="193638" y="118334"/>
            <a:ext cx="1187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МЕНИНГОКОККОВАЯ ИНФЕКЦИЯ:</a:t>
            </a:r>
            <a:endParaRPr lang="ru-RU" sz="4000" dirty="0"/>
          </a:p>
        </p:txBody>
      </p:sp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E39EA7A5-8F95-4D69-A003-524DB276CF0C}"/>
              </a:ext>
            </a:extLst>
          </p:cNvPr>
          <p:cNvSpPr/>
          <p:nvPr/>
        </p:nvSpPr>
        <p:spPr>
          <a:xfrm>
            <a:off x="193638" y="944554"/>
            <a:ext cx="4227755" cy="5795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инфекционное заболевание, вызываемое менингококком, протекающее с разнообразными проявлениями.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– больной человек                         или носитель.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 передачи: воздушно-капельный при тесном контакте.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от бессимптомного носительства, до тяжелых форм: повышение температуры, судороги, сыпь по всему телу, «звездчатая», геморрагическая.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ЗОЖ, избегать контактов с больными людьми, выявление и санация носителей, вакцинация контактных в очагах!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ACC839-C828-4FCE-93EC-7195FC7D793F}"/>
              </a:ext>
            </a:extLst>
          </p:cNvPr>
          <p:cNvSpPr/>
          <p:nvPr/>
        </p:nvSpPr>
        <p:spPr>
          <a:xfrm>
            <a:off x="4722607" y="1054249"/>
            <a:ext cx="707853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Вакцинацию рекомендуется проводить в эндемичных регионах, а также на территориях, где регистрируется увеличение заболеваемости менингококковой инфекцией. Профилактика менингита, вызываемая менингококками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серогрупп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и С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18 мес. </a:t>
            </a:r>
          </a:p>
        </p:txBody>
      </p:sp>
      <p:pic>
        <p:nvPicPr>
          <p:cNvPr id="5" name="Picture 2" descr="Картинки по запросу вакцина против менингита">
            <a:extLst>
              <a:ext uri="{FF2B5EF4-FFF2-40B4-BE49-F238E27FC236}">
                <a16:creationId xmlns:a16="http://schemas.microsoft.com/office/drawing/2014/main" id="{47C998EF-C9EF-4E6A-BFD4-2819B7BD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50" y="3596416"/>
            <a:ext cx="473723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Администратор\Рабочий стол\МКИ.JPG">
            <a:extLst>
              <a:ext uri="{FF2B5EF4-FFF2-40B4-BE49-F238E27FC236}">
                <a16:creationId xmlns:a16="http://schemas.microsoft.com/office/drawing/2014/main" id="{77A21D33-2999-457B-8F2D-3BFDB8EF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90" y="2359496"/>
            <a:ext cx="2928027" cy="29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5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D014A4-8C29-497F-94A7-E58BE6019843}"/>
              </a:ext>
            </a:extLst>
          </p:cNvPr>
          <p:cNvSpPr/>
          <p:nvPr/>
        </p:nvSpPr>
        <p:spPr>
          <a:xfrm>
            <a:off x="3216536" y="172122"/>
            <a:ext cx="5830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КОРЬ:</a:t>
            </a:r>
            <a:endParaRPr lang="ru-RU" sz="4000" dirty="0"/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7F3B8242-B71D-4E5F-A43C-347DC8A425CB}"/>
              </a:ext>
            </a:extLst>
          </p:cNvPr>
          <p:cNvSpPr/>
          <p:nvPr/>
        </p:nvSpPr>
        <p:spPr>
          <a:xfrm>
            <a:off x="290455" y="699247"/>
            <a:ext cx="5056095" cy="5986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инфекционное вирусное заболевание с высоким уровнем восприимчивости.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Болеют чаще дети до 5 лет,                                     в организованных коллективах (детский сад, школа) могут возникать вспышки кори.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ослабленных детей корь протекает очень тяжело и может привести                        к летальному исходу.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инфекции: больной корью, путь передачи: воздушно-капельный.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высокая температура                  до 40, конъюнктивит, воспаление слизистых оболочек полости рта                          и верхних дыхательных путей, сыпь! пятнисто-папулезная чаще на лице, шее, руках и ногах.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                          По плану: в 12 мес. и в 6 лет, взрослые до 35 лет, группы риска до 55 лет.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1E5022-04AE-41A9-B183-808A6E93232F}"/>
              </a:ext>
            </a:extLst>
          </p:cNvPr>
          <p:cNvSpPr/>
          <p:nvPr/>
        </p:nvSpPr>
        <p:spPr>
          <a:xfrm>
            <a:off x="5615492" y="1011220"/>
            <a:ext cx="63900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1 год, повторную дозу вводят перед школой в 6 лет.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в борьбе с корью привели к резкому снижению заболеваемостью ею детей младшего возраста.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вакцина корь краснуха паротит">
            <a:extLst>
              <a:ext uri="{FF2B5EF4-FFF2-40B4-BE49-F238E27FC236}">
                <a16:creationId xmlns:a16="http://schemas.microsoft.com/office/drawing/2014/main" id="{EFE0EEA2-8FC6-4C7A-A060-B144FC1D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44" y="4519796"/>
            <a:ext cx="3048001" cy="22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091365B-78CF-4FB2-AA29-697E6B60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17" y="2219651"/>
            <a:ext cx="3866090" cy="24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4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B146E1-B9BF-4674-9244-B95E89D0570B}"/>
              </a:ext>
            </a:extLst>
          </p:cNvPr>
          <p:cNvSpPr/>
          <p:nvPr/>
        </p:nvSpPr>
        <p:spPr>
          <a:xfrm>
            <a:off x="2345167" y="193637"/>
            <a:ext cx="675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КРАСНУХА:</a:t>
            </a:r>
            <a:endParaRPr lang="ru-RU" sz="4000" dirty="0"/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EB2F49A7-6906-4219-9D48-50ABB563A102}"/>
              </a:ext>
            </a:extLst>
          </p:cNvPr>
          <p:cNvSpPr/>
          <p:nvPr/>
        </p:nvSpPr>
        <p:spPr>
          <a:xfrm>
            <a:off x="172122" y="806825"/>
            <a:ext cx="5497158" cy="5948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инфекционное вирусное заболевание,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высокозаразное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которое может привести к выкидышу, преждевременным родам                                   или врожденным дефектам плода.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родившиеся с синдромом врожденной краснухи, могут страдать от нарушений слуха, пороков развития глаз и сердца.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слабость, головная боль, повышение Т, боль в горле, катаральные явления, покраснения глаз, увеличение шейных лимфоузлов, сыпь: обильная, не склонная к слиянию, на лице, шее, распространяется на все тело.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плану: в 12 мес. и в 6 лет, далее в 18-25 лет только девушки!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 100 % защиту                                  и позволяет резко сократить количество случаев заболеваний краснухой.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7D5A65-31C7-497A-9C86-A06308940CE7}"/>
              </a:ext>
            </a:extLst>
          </p:cNvPr>
          <p:cNvSpPr/>
          <p:nvPr/>
        </p:nvSpPr>
        <p:spPr>
          <a:xfrm>
            <a:off x="5927464" y="1000462"/>
            <a:ext cx="609241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национальным проектом «Здоровье» все дети с 5 до 18 лет должны быть вакцинированы против краснухи.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этой вакцинации - защита будущих матерей от краснухи. В случае заражения беременной женщины краснухой сильно страдает плод - ребенок рождается с множественными уродствами.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F9ED0E2-6957-4D70-8011-633B3C30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71" y="2669061"/>
            <a:ext cx="3082306" cy="23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BC2B241-E91D-4671-8FB9-A83BE15B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67" y="2697086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хожее изображение">
            <a:extLst>
              <a:ext uri="{FF2B5EF4-FFF2-40B4-BE49-F238E27FC236}">
                <a16:creationId xmlns:a16="http://schemas.microsoft.com/office/drawing/2014/main" id="{AAD0537F-92EB-4460-9EE8-2B7F97B4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14" y="4671527"/>
            <a:ext cx="2267959" cy="20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9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3B3C34-DC9D-4367-8D83-FF90E63A9F47}"/>
              </a:ext>
            </a:extLst>
          </p:cNvPr>
          <p:cNvSpPr/>
          <p:nvPr/>
        </p:nvSpPr>
        <p:spPr>
          <a:xfrm>
            <a:off x="236668" y="150607"/>
            <a:ext cx="11833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ЭПИДЕМИЧЕСКИЙ ПАРОТИТ: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8540C94D-861D-4CAF-AAC6-9C3C032A6A27}"/>
              </a:ext>
            </a:extLst>
          </p:cNvPr>
          <p:cNvSpPr/>
          <p:nvPr/>
        </p:nvSpPr>
        <p:spPr>
          <a:xfrm>
            <a:off x="121920" y="858493"/>
            <a:ext cx="4611445" cy="5848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инфекция, вызываемая вирусом, поражающим слюнные железы и нервные клетки.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 передачи: воздушно-капельный, иногда контактно-бытовой.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высокая Т, интоксикация, припухлость                         и болезненность в околоушной области, головная боль, озноб.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Болеют преимущественно дети                   5-15 лет, чаще мальчики.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Инкубационный период 18-20 дней.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Опасность: развитие осложнений: менингит, орхит (бесплодие!), отит.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Специфического лечения                          не существует.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                в 12 мес. и в 6 лет.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2A74D-C2AB-412D-8282-AE094439DA2B}"/>
              </a:ext>
            </a:extLst>
          </p:cNvPr>
          <p:cNvSpPr/>
          <p:nvPr/>
        </p:nvSpPr>
        <p:spPr>
          <a:xfrm>
            <a:off x="5066851" y="1000462"/>
            <a:ext cx="685262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паротита нередко поражает поджелудочную железу (вызывает панкреатит) или оболочки мозга (менингит), также может поражать половые железы (яички и яичники), воспаление которых приводит к бесплодию.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последние осложнения для родителей весьма желательно, тем более, что вакцина практически не дает реакции и осложнений.</a:t>
            </a:r>
            <a:endParaRPr lang="ru-RU" sz="1600" dirty="0"/>
          </a:p>
        </p:txBody>
      </p:sp>
      <p:pic>
        <p:nvPicPr>
          <p:cNvPr id="5" name="Picture 2" descr="Картинки по запросу вакцина корь краснуха паротит">
            <a:extLst>
              <a:ext uri="{FF2B5EF4-FFF2-40B4-BE49-F238E27FC236}">
                <a16:creationId xmlns:a16="http://schemas.microsoft.com/office/drawing/2014/main" id="{09BDA667-A7B1-4FB9-B90E-D4F9E14C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46" y="4390929"/>
            <a:ext cx="3100645" cy="22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A1810DC-4FB4-40EB-852A-68DFFA87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98" y="2750819"/>
            <a:ext cx="3981048" cy="248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1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AA0EC5-380C-4CDA-8600-038165C922CA}"/>
              </a:ext>
            </a:extLst>
          </p:cNvPr>
          <p:cNvSpPr/>
          <p:nvPr/>
        </p:nvSpPr>
        <p:spPr>
          <a:xfrm>
            <a:off x="139849" y="118334"/>
            <a:ext cx="1185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ВИРУС ПАПИЛЛОМЫ ЧЕЛОВЕКА:</a:t>
            </a:r>
            <a:endParaRPr lang="ru-RU" sz="4000" dirty="0"/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99F51472-6956-4ECE-8D12-A87671C02871}"/>
              </a:ext>
            </a:extLst>
          </p:cNvPr>
          <p:cNvSpPr/>
          <p:nvPr/>
        </p:nvSpPr>
        <p:spPr>
          <a:xfrm>
            <a:off x="197224" y="826219"/>
            <a:ext cx="4536141" cy="5789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семейство вирусов, вызывающих у человека появление бородавок, папиллом, рака шейки матки и половых органов.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 передачи: половой, ВПЧ активируется при снижении иммунитета.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ВПЧ является основной причиной рака шейки матки!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бородавки                             на ладонях и подошвах, остроконечные кондиломы                          на слизистых или половых органах, рак шейки матки.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вакцинация! Все дети 11-14 лет!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EA5F08-A23E-480A-8C62-D68268F65BA7}"/>
              </a:ext>
            </a:extLst>
          </p:cNvPr>
          <p:cNvSpPr/>
          <p:nvPr/>
        </p:nvSpPr>
        <p:spPr>
          <a:xfrm>
            <a:off x="4959274" y="946673"/>
            <a:ext cx="703550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ГАРДАСИЛ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вакцина (в инъекционной форме), которая помогает защитить от следующих заболеваний, вызываемых вирусом папилломы человека (ВПЧ) 6, 11, 16 и 18 типов: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 шейки матки (рак нижнего отдела матки);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Патологические и предраковые изменения шейки матки (т. е. такие изменения клеток шейки матки, при которых существует риск их трансформации в опухолевые), выявляемые с помощью теста Папаниколау;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Генитальные бородавки (кондиломы);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 влагалища и рак вульвы (наружных половых органов).</a:t>
            </a:r>
            <a:endParaRPr lang="ru-RU" sz="16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1709FB9-39DF-486F-9D65-9AE177CD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61" y="3375450"/>
            <a:ext cx="2883052" cy="20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52B3C87-7083-4657-A926-DB5EFF76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19" y="5030094"/>
            <a:ext cx="6906411" cy="18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5EA98DC-627F-4DCB-91F6-7CC0DA98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41" y="2834642"/>
            <a:ext cx="1667435" cy="25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05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0599F5-E496-410A-85EB-DA1BE1AFA847}"/>
              </a:ext>
            </a:extLst>
          </p:cNvPr>
          <p:cNvSpPr/>
          <p:nvPr/>
        </p:nvSpPr>
        <p:spPr>
          <a:xfrm>
            <a:off x="2624866" y="118334"/>
            <a:ext cx="7057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ГРИПП:</a:t>
            </a:r>
            <a:endParaRPr lang="ru-RU" sz="4000" dirty="0"/>
          </a:p>
        </p:txBody>
      </p:sp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0E02E327-6359-49ED-A9F4-FE14F273668A}"/>
              </a:ext>
            </a:extLst>
          </p:cNvPr>
          <p:cNvSpPr/>
          <p:nvPr/>
        </p:nvSpPr>
        <p:spPr>
          <a:xfrm>
            <a:off x="376517" y="666974"/>
            <a:ext cx="4959275" cy="5786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инфекционное вирусное заболевание дыхательных путей, передающееся воздушно-капельным путем.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инфекции – больной человек.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резкий подъем температуры выше 38, головная боль, ломота в мышцах и суставах, слабость, могут присоединиться: боль в горле, кашель, расстройства ЖКТ, боль при движении глаз.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первых признаках заболевания необходимо: остаться дома, вызвать врача, постельный режим, обильное питье.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вакцинация ежегодно для всех начиная с 6 месяцев! ЗОЖ, личная гигиена, избегать контактов                с больными людьми.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A9897EB-B8E3-4592-9F37-1491A8DA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6" y="866561"/>
            <a:ext cx="3087547" cy="30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EBC3C02-E5DA-46B2-8101-7DCE1909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26" y="3763160"/>
            <a:ext cx="4107411" cy="28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1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5ABD45-3A86-4604-B11B-F2BAA4589A77}"/>
              </a:ext>
            </a:extLst>
          </p:cNvPr>
          <p:cNvSpPr/>
          <p:nvPr/>
        </p:nvSpPr>
        <p:spPr>
          <a:xfrm>
            <a:off x="1108039" y="139849"/>
            <a:ext cx="9585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ВЕТРЯНАЯ ОСПА:</a:t>
            </a:r>
            <a:endParaRPr lang="ru-RU" sz="4000" dirty="0"/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49D9651B-414C-47E4-999F-451D770B4FEC}"/>
              </a:ext>
            </a:extLst>
          </p:cNvPr>
          <p:cNvSpPr/>
          <p:nvPr/>
        </p:nvSpPr>
        <p:spPr>
          <a:xfrm>
            <a:off x="258183" y="946673"/>
            <a:ext cx="4163209" cy="5506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острое инфекционное вирусное заболевание.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инфекции – больной человек.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 передачи: воздушно-капельный.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Болеют чаще дети 6 мес. – 7 лет, инкубационный период 21 день.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повышение температуры,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папуловезикулезная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сыпь                           по всему телу.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Профилактика: ЗОЖ, избегать контакта с больными, вакцинация только групп риска!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659597-3E40-4AF0-8273-3394C9850621}"/>
              </a:ext>
            </a:extLst>
          </p:cNvPr>
          <p:cNvSpPr/>
          <p:nvPr/>
        </p:nvSpPr>
        <p:spPr>
          <a:xfrm>
            <a:off x="4980791" y="1075765"/>
            <a:ext cx="67235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с 12 месяцев, в первую очередь у лиц отнесенных к группам высокого риска, не болевших ветряной оспой и не привитых ранее. </a:t>
            </a:r>
            <a:endParaRPr lang="ru-RU" sz="16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128C92C-C40D-4842-93EA-2BDFA0E4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99" y="1775646"/>
            <a:ext cx="6072330" cy="27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F2D35D7-7001-45DE-8069-8D70B3B0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8" y="4629638"/>
            <a:ext cx="3327699" cy="20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93C5295-297E-45D9-A23C-A480AD3F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99" y="4602743"/>
            <a:ext cx="3624932" cy="21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39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500017-4F5C-4469-84F0-179D168C4CF7}"/>
              </a:ext>
            </a:extLst>
          </p:cNvPr>
          <p:cNvSpPr/>
          <p:nvPr/>
        </p:nvSpPr>
        <p:spPr>
          <a:xfrm>
            <a:off x="2280621" y="129092"/>
            <a:ext cx="7444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ВИДЫ ВАКЦИН: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10B937-A226-4A83-BB2F-89086385910E}"/>
              </a:ext>
            </a:extLst>
          </p:cNvPr>
          <p:cNvSpPr/>
          <p:nvPr/>
        </p:nvSpPr>
        <p:spPr>
          <a:xfrm>
            <a:off x="204395" y="836978"/>
            <a:ext cx="11779624" cy="5731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Живые вакцины.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Содержат ослабленный живой микроорганизм. Примером могут служить вакцины против полиомиелита, кори, свинки, краснухи или туберкулеза. Могут быть получены путем селекции (БЦЖ, гриппозная). Они способны размножаться в организме и вызывать вакцинальный процесс, формируя невосприимчивость.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Инактивированные (убитые) вакцины.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Содержат убитый целый микроорганизм (против коклюша, против бешенства, против вирусного гепатита А), их убивают физическими (температура, радиация, ультрафиолетовый свет) или химическими (спирт, формальдегид) методами. Такие вакцины </a:t>
            </a:r>
            <a:r>
              <a:rPr lang="ru-RU" dirty="0" err="1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реактогенны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применяются мало (коклюшная, против гепатита 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Химические вакцины.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Содержат компоненты клеточной стенки или других частей возбудителя, как например против коклюша, против гемофильной инфекции или против менингококковой инфекции.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Анатоксины.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Вакцины, содержащие токсин (яд) продуцируемый бактериями. В результате такой обработки токсические свойства утрачиваются, но остаются </a:t>
            </a:r>
            <a:r>
              <a:rPr lang="ru-RU" dirty="0" err="1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иммуногенные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Примером могут служить вакцины против дифтерии и столбняка.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Векторные вакцины.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Полученные методами генной инженерии. Пример вакцина против вирусного гепатита B, против ротавирусной инфекции.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Синтетические вакцины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представляют собой искусственно созданные антигенные детерминанты микроорганизмов.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838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Ассоциированные вакцины.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Вакцины различных типов, содержащие несколько компонентов (АКДС).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4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36C9D9E-894E-4559-9E17-FB0D481BEE89}"/>
              </a:ext>
            </a:extLst>
          </p:cNvPr>
          <p:cNvSpPr/>
          <p:nvPr/>
        </p:nvSpPr>
        <p:spPr>
          <a:xfrm>
            <a:off x="75303" y="107576"/>
            <a:ext cx="120270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Стратегия развития вакцинопрофилактики в РФ до 2035 года: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2067CE-DB5A-41F2-B908-A56B1DB16C78}"/>
              </a:ext>
            </a:extLst>
          </p:cNvPr>
          <p:cNvSpPr/>
          <p:nvPr/>
        </p:nvSpPr>
        <p:spPr>
          <a:xfrm>
            <a:off x="451822" y="580915"/>
            <a:ext cx="11489166" cy="37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государственной политики в сфере вакцинопрофилактики как инструмента обеспечения биологической безопасности страны.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02ADC3-2550-44CA-97BC-2F64D70B479D}"/>
              </a:ext>
            </a:extLst>
          </p:cNvPr>
          <p:cNvSpPr/>
          <p:nvPr/>
        </p:nvSpPr>
        <p:spPr>
          <a:xfrm>
            <a:off x="437475" y="1024244"/>
            <a:ext cx="11489166" cy="37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и расширение отечественного производства вакцин.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C2F5F45-8AA3-4DC1-AEC7-BAEFF30CFDC9}"/>
              </a:ext>
            </a:extLst>
          </p:cNvPr>
          <p:cNvSpPr/>
          <p:nvPr/>
        </p:nvSpPr>
        <p:spPr>
          <a:xfrm>
            <a:off x="441062" y="1487930"/>
            <a:ext cx="11481992" cy="660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Национального календаря профилактических прививок и календаря по эпидемическим показаниям, обеспечение его гибкости с учетом сложившейся эпидемической  ситуации и появлением новых вакцин.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B1B154D-9811-4067-8845-4A74E7C75954}"/>
              </a:ext>
            </a:extLst>
          </p:cNvPr>
          <p:cNvSpPr/>
          <p:nvPr/>
        </p:nvSpPr>
        <p:spPr>
          <a:xfrm>
            <a:off x="451822" y="2241416"/>
            <a:ext cx="11481992" cy="56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в РФ стратегии ВОЗ «Иммунизация на протяжении всей жизни», разработка национального календаря прививок для взрослых, создание условий и механизмов его реализации.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737FC38-A2BA-49FF-A5A7-B9EC6DC9A2F4}"/>
              </a:ext>
            </a:extLst>
          </p:cNvPr>
          <p:cNvSpPr/>
          <p:nvPr/>
        </p:nvSpPr>
        <p:spPr>
          <a:xfrm>
            <a:off x="441062" y="2889435"/>
            <a:ext cx="11481992" cy="823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Дальнейшее развитие региональных основ вакцинопрофилактики, активизация работы в субъектах РФ по организации и  проведению профилактических прививок в рамках региональных программ иммунизации, региональных и корпоративных календарей  профилактических прививок, обеспечение правовой основы для реализации данного направления.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983318D-9DD9-4CA1-916A-2AAF515B6507}"/>
              </a:ext>
            </a:extLst>
          </p:cNvPr>
          <p:cNvSpPr/>
          <p:nvPr/>
        </p:nvSpPr>
        <p:spPr>
          <a:xfrm>
            <a:off x="437475" y="3806217"/>
            <a:ext cx="11474819" cy="578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Актуализация системы мониторинга поствакцинальных осложнение и разработка механизмов его реализации как основы доверия населения к профилактическим прививкам.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6D766C-6B01-4C37-9826-81DBBD3B1E9F}"/>
              </a:ext>
            </a:extLst>
          </p:cNvPr>
          <p:cNvSpPr/>
          <p:nvPr/>
        </p:nvSpPr>
        <p:spPr>
          <a:xfrm>
            <a:off x="451822" y="4466278"/>
            <a:ext cx="11474819" cy="566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Переход от оценки массовой вакцинопрофилактики по показателям заболеваемости к управлению рисками вакцинопрофилактики, внедрение эпидемиологического надзора за вакцинопрофилактикой как методологии упреждающего воздействия на заболеваемость.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DC86E8-AE67-4E8A-9E36-0C4893BD8EA3}"/>
              </a:ext>
            </a:extLst>
          </p:cNvPr>
          <p:cNvSpPr/>
          <p:nvPr/>
        </p:nvSpPr>
        <p:spPr>
          <a:xfrm>
            <a:off x="458996" y="5114299"/>
            <a:ext cx="11474819" cy="56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приверженности населения, медицинских работников, органов законодательной и  исполнительной власти, средств массовой информации к вакцинопрофилактике, разработка системы риск-коммуникаций и обеспечение её реализации во всех субъектах РФ.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70B6BC6-B3FD-469D-9D41-0A39C0EA9C97}"/>
              </a:ext>
            </a:extLst>
          </p:cNvPr>
          <p:cNvSpPr/>
          <p:nvPr/>
        </p:nvSpPr>
        <p:spPr>
          <a:xfrm>
            <a:off x="437475" y="5762319"/>
            <a:ext cx="11467645" cy="98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научного сопровождения вакцинопрофилактики на основе междисциплинарного подхода, предусматривающего заимствование теории и методов других наук для решения многофакторной комплексной проблемы вакцинопрофилактики, активизация исследований по разработке иммунобиологических лекарственных препаратов (вакцин), диагностических тест-систем по слежению за популяционным иммунитетом.</a:t>
            </a:r>
          </a:p>
        </p:txBody>
      </p:sp>
      <p:sp>
        <p:nvSpPr>
          <p:cNvPr id="28" name="AutoShape 49">
            <a:extLst>
              <a:ext uri="{FF2B5EF4-FFF2-40B4-BE49-F238E27FC236}">
                <a16:creationId xmlns:a16="http://schemas.microsoft.com/office/drawing/2014/main" id="{5A6BE793-8734-4B3D-B395-54C50B8F38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-4106" y="474514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" name="AutoShape 49">
            <a:extLst>
              <a:ext uri="{FF2B5EF4-FFF2-40B4-BE49-F238E27FC236}">
                <a16:creationId xmlns:a16="http://schemas.microsoft.com/office/drawing/2014/main" id="{9FEA1F92-A3EE-4633-9D3D-A9C2E7C6A1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5626" y="934510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1" name="AutoShape 49">
            <a:extLst>
              <a:ext uri="{FF2B5EF4-FFF2-40B4-BE49-F238E27FC236}">
                <a16:creationId xmlns:a16="http://schemas.microsoft.com/office/drawing/2014/main" id="{F0314726-108C-4D07-AE6D-440858D486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5626" y="1563202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2" name="AutoShape 49">
            <a:extLst>
              <a:ext uri="{FF2B5EF4-FFF2-40B4-BE49-F238E27FC236}">
                <a16:creationId xmlns:a16="http://schemas.microsoft.com/office/drawing/2014/main" id="{E605B342-C0F6-4301-8E29-1033CE317C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1280" y="2240385"/>
            <a:ext cx="463102" cy="555625"/>
          </a:xfrm>
          <a:prstGeom prst="notchedRightArrow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3" name="AutoShape 49">
            <a:extLst>
              <a:ext uri="{FF2B5EF4-FFF2-40B4-BE49-F238E27FC236}">
                <a16:creationId xmlns:a16="http://schemas.microsoft.com/office/drawing/2014/main" id="{856E203E-81EA-44FF-9794-303DF9E793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9217" y="3023301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" name="AutoShape 49">
            <a:extLst>
              <a:ext uri="{FF2B5EF4-FFF2-40B4-BE49-F238E27FC236}">
                <a16:creationId xmlns:a16="http://schemas.microsoft.com/office/drawing/2014/main" id="{C16AEC2B-DB6F-4DB8-86ED-534AC7B0FC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9217" y="3817743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5" name="AutoShape 49">
            <a:extLst>
              <a:ext uri="{FF2B5EF4-FFF2-40B4-BE49-F238E27FC236}">
                <a16:creationId xmlns:a16="http://schemas.microsoft.com/office/drawing/2014/main" id="{7A4480DB-4D20-45A4-9770-FD7B73D5E9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9217" y="4488120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6" name="AutoShape 49">
            <a:extLst>
              <a:ext uri="{FF2B5EF4-FFF2-40B4-BE49-F238E27FC236}">
                <a16:creationId xmlns:a16="http://schemas.microsoft.com/office/drawing/2014/main" id="{FDF75D4C-3B0A-4E98-8EC6-F691147EFD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2040" y="5131598"/>
            <a:ext cx="463102" cy="555625"/>
          </a:xfrm>
          <a:prstGeom prst="notchedRightArrow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" name="AutoShape 49">
            <a:extLst>
              <a:ext uri="{FF2B5EF4-FFF2-40B4-BE49-F238E27FC236}">
                <a16:creationId xmlns:a16="http://schemas.microsoft.com/office/drawing/2014/main" id="{18CD898F-C7DF-40BA-A2EF-90122CBB9D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9217" y="5958211"/>
            <a:ext cx="463102" cy="555625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54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8D7945-05BA-4671-BCB9-2EAD48FDD029}"/>
              </a:ext>
            </a:extLst>
          </p:cNvPr>
          <p:cNvSpPr/>
          <p:nvPr/>
        </p:nvSpPr>
        <p:spPr>
          <a:xfrm>
            <a:off x="139849" y="193638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МЕТОДЫ ИММУНИЗАЦИИ: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B672D4-BEE7-46FE-B740-C47013CB8159}"/>
              </a:ext>
            </a:extLst>
          </p:cNvPr>
          <p:cNvSpPr/>
          <p:nvPr/>
        </p:nvSpPr>
        <p:spPr>
          <a:xfrm>
            <a:off x="236668" y="1021977"/>
            <a:ext cx="706777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Орально (живая полиомиелитная вакцина).  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Подкожно (коревая, краснушная,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паротитная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Внутримышечно (АКДС, АДС, АДС-М, ГЕПАТИТ В и др.).</a:t>
            </a: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местом введения для детей первых трех лет жизни является верхненаружная поверхность средней трети части бедра; для детей старше 3-х лет и взрослых - дельтовидная мышца. </a:t>
            </a:r>
          </a:p>
          <a:p>
            <a:pPr algn="just">
              <a:spcBef>
                <a:spcPct val="0"/>
              </a:spcBef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Внутрикожно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накожно (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туляремийная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реакция Манту, БЦЖ, БЦЖ-М).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EA9384-A23F-4854-B5E8-E3D6B0E1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69" y="1021977"/>
            <a:ext cx="4237169" cy="28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FD44C53-0B28-4F17-BB7B-DEF55545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69" y="3967209"/>
            <a:ext cx="4237169" cy="26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1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F9499-86AA-4E26-A994-CB7179E314B3}"/>
              </a:ext>
            </a:extLst>
          </p:cNvPr>
          <p:cNvSpPr/>
          <p:nvPr/>
        </p:nvSpPr>
        <p:spPr>
          <a:xfrm>
            <a:off x="129091" y="75304"/>
            <a:ext cx="11984019" cy="149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СРОКИ НАБЛЮДЕНИЯ ПОСЛЕ ПРОВЕДЕНИЯ ПРОФИЛАКТИЧЕСКИХ ПРИВИВОК: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7846A5-FA9A-4857-83D6-9D82055D36A0}"/>
              </a:ext>
            </a:extLst>
          </p:cNvPr>
          <p:cNvSpPr/>
          <p:nvPr/>
        </p:nvSpPr>
        <p:spPr>
          <a:xfrm>
            <a:off x="5550945" y="1893346"/>
            <a:ext cx="639004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следующий день после иммунизации против гепатита В, дифтерии, коклюша, столбняка, гемофильной инфекции. </a:t>
            </a:r>
          </a:p>
          <a:p>
            <a:pPr algn="just">
              <a:spcBef>
                <a:spcPct val="0"/>
              </a:spcBef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2-й и 7-й дни после иммунизации против полиомиелита.</a:t>
            </a:r>
          </a:p>
          <a:p>
            <a:pPr algn="just">
              <a:spcBef>
                <a:spcPct val="0"/>
              </a:spcBef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1, 3, 6, 9 и 12 мес. после иммунизации против туберкулеза.</a:t>
            </a:r>
          </a:p>
          <a:p>
            <a:pPr algn="just">
              <a:spcBef>
                <a:spcPct val="0"/>
              </a:spcBef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5-7-й день после вакцинации против кори, паротита, краснухи. </a:t>
            </a:r>
          </a:p>
        </p:txBody>
      </p:sp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id="{147A15D3-0359-4EDB-96E5-0814133C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24" y="1568405"/>
            <a:ext cx="2888251" cy="247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B5CD988C-DCB1-45B2-A1EF-A65276C7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" y="4155503"/>
            <a:ext cx="5348119" cy="22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0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AC506A-258D-493A-92EE-910B670725B0}"/>
              </a:ext>
            </a:extLst>
          </p:cNvPr>
          <p:cNvSpPr/>
          <p:nvPr/>
        </p:nvSpPr>
        <p:spPr>
          <a:xfrm>
            <a:off x="333487" y="118334"/>
            <a:ext cx="11607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МОТИВАЦИЯ ОТКАЗОВ РОДИТЕЛЕЙ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 ПРИВИВОК: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44BA79-A095-4E29-952C-09CA78078FEE}"/>
              </a:ext>
            </a:extLst>
          </p:cNvPr>
          <p:cNvSpPr/>
          <p:nvPr/>
        </p:nvSpPr>
        <p:spPr>
          <a:xfrm>
            <a:off x="333488" y="1366221"/>
            <a:ext cx="116075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SzPts val="18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риска заразиться, почти нет инфекций и они не очень-то и опасны».</a:t>
            </a:r>
          </a:p>
          <a:p>
            <a:pPr algn="just">
              <a:buSzPts val="1800"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18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 перед вредом прививок (поствакцинальными осложнениями)».</a:t>
            </a:r>
          </a:p>
          <a:p>
            <a:pPr algn="just">
              <a:buSzPts val="1800"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18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«Недоверие к традиционной медицине».</a:t>
            </a:r>
          </a:p>
          <a:p>
            <a:pPr algn="just">
              <a:buSzPts val="1800"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18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«Есть другие способы защиты».</a:t>
            </a:r>
          </a:p>
          <a:p>
            <a:pPr algn="just">
              <a:buSzPts val="1800"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18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«Идеологические (вакцинация - «неестественна», сопротивление посягательству общества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свою автономию») и религиозные взгляды».</a:t>
            </a:r>
          </a:p>
        </p:txBody>
      </p:sp>
      <p:pic>
        <p:nvPicPr>
          <p:cNvPr id="4" name="Picture 2" descr="Картинки по запросу отказ от прививок">
            <a:extLst>
              <a:ext uri="{FF2B5EF4-FFF2-40B4-BE49-F238E27FC236}">
                <a16:creationId xmlns:a16="http://schemas.microsoft.com/office/drawing/2014/main" id="{905AF936-0A97-4CA8-9150-B1373EC6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" y="4706988"/>
            <a:ext cx="1840417" cy="18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и по запросу отказ от прививок">
            <a:extLst>
              <a:ext uri="{FF2B5EF4-FFF2-40B4-BE49-F238E27FC236}">
                <a16:creationId xmlns:a16="http://schemas.microsoft.com/office/drawing/2014/main" id="{B861A954-2401-465C-8B6B-893D93B1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54" y="4706987"/>
            <a:ext cx="1840417" cy="18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Картинки по запросу отказ от прививок">
            <a:extLst>
              <a:ext uri="{FF2B5EF4-FFF2-40B4-BE49-F238E27FC236}">
                <a16:creationId xmlns:a16="http://schemas.microsoft.com/office/drawing/2014/main" id="{8141DAE4-2112-4AE6-8B5A-9124B928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16" y="4706987"/>
            <a:ext cx="1840417" cy="18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и по запросу отказ от прививок">
            <a:extLst>
              <a:ext uri="{FF2B5EF4-FFF2-40B4-BE49-F238E27FC236}">
                <a16:creationId xmlns:a16="http://schemas.microsoft.com/office/drawing/2014/main" id="{A1CFD5C3-ED51-4558-BB39-E60517E0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79" y="4706987"/>
            <a:ext cx="1840417" cy="18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Картинки по запросу отказ от прививок">
            <a:extLst>
              <a:ext uri="{FF2B5EF4-FFF2-40B4-BE49-F238E27FC236}">
                <a16:creationId xmlns:a16="http://schemas.microsoft.com/office/drawing/2014/main" id="{2861D0E7-38AC-4F5F-962A-FA566955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71" y="4825747"/>
            <a:ext cx="1840417" cy="18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783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C2C346-6ED7-4DCA-93E0-7DB296383172}"/>
              </a:ext>
            </a:extLst>
          </p:cNvPr>
          <p:cNvSpPr/>
          <p:nvPr/>
        </p:nvSpPr>
        <p:spPr>
          <a:xfrm>
            <a:off x="139849" y="129093"/>
            <a:ext cx="11876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ЮРИДИЧЕСКИЕ АСПЕКТЫ ИММУНОПРОФИЛАКТИКИ:</a:t>
            </a: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1A140D-3FA6-4C64-9B89-9FD3EDE06531}"/>
              </a:ext>
            </a:extLst>
          </p:cNvPr>
          <p:cNvSpPr/>
          <p:nvPr/>
        </p:nvSpPr>
        <p:spPr>
          <a:xfrm>
            <a:off x="279699" y="1538344"/>
            <a:ext cx="11736593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граждане обеспечиваются государством возможностью бесплатно получать все прививки и информацию о них. В случае осложнений – бесплатную медицинскую помощь. Прививка проводится только при согласии вакцинируемого или его опекуна.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гражданин имеет право отказаться от прививке себе или своему ребенку (за исключением прививок по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эпидпоказаниям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особо опасных инфекциях). Он должен это зафиксировать письменно в присутствии, как минимум, двух медицинских работников, которые также подписывают документ об отказе.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Непривитые лица при возникновении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эпидситуации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допускаются в школы, техникумы, ДДУ и т.д.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возникновения заболевания, соответствующей отказу инфекции, дни нетрудоспособности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оплачиваются.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Предусматривается ответственность производителя при производстве некачественной вакцины.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Медицинские работники отвечают за правильность противопоказаний, охват прививками, технику введения, своевременную диагностику поствакцинальных реакций и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847832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7CABCE-2ADB-45AB-967A-2D3CD97AEAE5}"/>
              </a:ext>
            </a:extLst>
          </p:cNvPr>
          <p:cNvSpPr/>
          <p:nvPr/>
        </p:nvSpPr>
        <p:spPr>
          <a:xfrm>
            <a:off x="355002" y="279700"/>
            <a:ext cx="7487323" cy="637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СЛЕДУЕТ ОБРАТИТЬ ВНИМАНИЕ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отсутствие профилактических прививок влечет за собой в соответствии с пунктом 2 статьи 5 Федерального закона от 17 сентября 1998 г. № 157-ФЗ «Об иммунопрофилактике инфекционных болезней» следующее:</a:t>
            </a:r>
          </a:p>
          <a:p>
            <a:pPr algn="just">
              <a:spcBef>
                <a:spcPct val="0"/>
              </a:spcBef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запрет для граждан на выезд в страны, которые требуют конкретных профилактических прививок; 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временный отказ в приеме граждан в образовательные и оздоровительные учреждения;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 в приеме граждан на работы или отстранение граждан от работ, выполнение которых связано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риском заболевания инфекционными болезнями.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1F06DA5-85EA-4191-B26D-355BFED7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27" y="588981"/>
            <a:ext cx="3662671" cy="56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7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7FED6A-5D7D-4EDD-9DA4-93B91DCA014C}"/>
              </a:ext>
            </a:extLst>
          </p:cNvPr>
          <p:cNvSpPr/>
          <p:nvPr/>
        </p:nvSpPr>
        <p:spPr>
          <a:xfrm>
            <a:off x="172122" y="139849"/>
            <a:ext cx="1185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ЗАЧЕМ НУЖНЫ ПРИВИВКИ МАЛЕНЬКИМ ДЕТЯМ: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 descr="C:\Documents and Settings\Администратор\Рабочий стол\Детские плакаты\Зачем нужны прививки маленьким детям.jpg">
            <a:extLst>
              <a:ext uri="{FF2B5EF4-FFF2-40B4-BE49-F238E27FC236}">
                <a16:creationId xmlns:a16="http://schemas.microsoft.com/office/drawing/2014/main" id="{B0BF39B3-61DA-4211-BAB5-74466E69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5" y="684690"/>
            <a:ext cx="6239436" cy="61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3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D959F0-4A0A-41DB-8F02-373AEE81EBCA}"/>
              </a:ext>
            </a:extLst>
          </p:cNvPr>
          <p:cNvSpPr/>
          <p:nvPr/>
        </p:nvSpPr>
        <p:spPr>
          <a:xfrm>
            <a:off x="1452282" y="150607"/>
            <a:ext cx="978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5 ПРИЧИН СДЕЛАТЬ ПРИВИВКУ: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 descr="C:\Documents and Settings\Администратор\Рабочий стол\Детские плакаты\Вакцинопрофилактика.jpg">
            <a:extLst>
              <a:ext uri="{FF2B5EF4-FFF2-40B4-BE49-F238E27FC236}">
                <a16:creationId xmlns:a16="http://schemas.microsoft.com/office/drawing/2014/main" id="{E226B593-DAF4-453E-8C3B-11F97A87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1" y="742433"/>
            <a:ext cx="5841403" cy="61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1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1.jpg">
            <a:extLst>
              <a:ext uri="{FF2B5EF4-FFF2-40B4-BE49-F238E27FC236}">
                <a16:creationId xmlns:a16="http://schemas.microsoft.com/office/drawing/2014/main" id="{25FB10A2-E688-4702-A10A-97DCD66F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D0BBA1-7A9D-476F-BFD0-C7F752C6DAF9}"/>
              </a:ext>
            </a:extLst>
          </p:cNvPr>
          <p:cNvSpPr/>
          <p:nvPr/>
        </p:nvSpPr>
        <p:spPr>
          <a:xfrm>
            <a:off x="3001384" y="1506071"/>
            <a:ext cx="614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СПАСИБО </a:t>
            </a:r>
            <a:b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ВНИМАНИЕ!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БУДЬТЕ ЗДОРОВЫ!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39026-8065-4FA1-9213-F90E6C2E4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5" y="4037745"/>
            <a:ext cx="9843247" cy="23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C7EB55-B1BE-4E68-BB43-8D8A59F23495}"/>
              </a:ext>
            </a:extLst>
          </p:cNvPr>
          <p:cNvSpPr/>
          <p:nvPr/>
        </p:nvSpPr>
        <p:spPr>
          <a:xfrm>
            <a:off x="107577" y="107576"/>
            <a:ext cx="11984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«Национальный календарь профилактических прививок и календарь прививок по эпидемическим показаниям»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CE6CB0-B624-47B5-9E42-612426609E2A}"/>
              </a:ext>
            </a:extLst>
          </p:cNvPr>
          <p:cNvSpPr/>
          <p:nvPr/>
        </p:nvSpPr>
        <p:spPr>
          <a:xfrm>
            <a:off x="4485938" y="1290917"/>
            <a:ext cx="72614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объем проведения профилактических</a:t>
            </a:r>
          </a:p>
          <a:p>
            <a:pPr algn="ctr"/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прививок определены Приказом </a:t>
            </a:r>
          </a:p>
          <a:p>
            <a:pPr algn="ctr"/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РФ от </a:t>
            </a:r>
            <a:r>
              <a:rPr lang="ru-RU" altLang="ru-RU" sz="2600" b="1" dirty="0">
                <a:latin typeface="Times New Roman" panose="02020603050405020304" pitchFamily="18" charset="0"/>
              </a:rPr>
              <a:t>21 марта 2014 года № 125н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6F8D0-3ECA-4F1A-B651-DCD95D88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7" y="1290918"/>
            <a:ext cx="3809079" cy="54595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EFB5B8E-EEE9-4050-A86F-3358610D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38" y="2583579"/>
            <a:ext cx="7674661" cy="41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3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C54983-B402-4F80-AAEB-10C948181891}"/>
              </a:ext>
            </a:extLst>
          </p:cNvPr>
          <p:cNvSpPr/>
          <p:nvPr/>
        </p:nvSpPr>
        <p:spPr>
          <a:xfrm>
            <a:off x="129092" y="129092"/>
            <a:ext cx="11951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«Национальный календарь профилактических прививок и календарь прививок по эпидемическим показаниям»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7305A89-CE2F-409D-B927-ACC9F877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13034"/>
              </p:ext>
            </p:extLst>
          </p:nvPr>
        </p:nvGraphicFramePr>
        <p:xfrm>
          <a:off x="333487" y="1215614"/>
          <a:ext cx="11564471" cy="5443014"/>
        </p:xfrm>
        <a:graphic>
          <a:graphicData uri="http://schemas.openxmlformats.org/drawingml/2006/table">
            <a:tbl>
              <a:tblPr/>
              <a:tblGrid>
                <a:gridCol w="3427873">
                  <a:extLst>
                    <a:ext uri="{9D8B030D-6E8A-4147-A177-3AD203B41FA5}">
                      <a16:colId xmlns:a16="http://schemas.microsoft.com/office/drawing/2014/main" val="3021045523"/>
                    </a:ext>
                  </a:extLst>
                </a:gridCol>
                <a:gridCol w="8136598">
                  <a:extLst>
                    <a:ext uri="{9D8B030D-6E8A-4147-A177-3AD203B41FA5}">
                      <a16:colId xmlns:a16="http://schemas.microsoft.com/office/drawing/2014/main" val="2358097353"/>
                    </a:ext>
                  </a:extLst>
                </a:gridCol>
              </a:tblGrid>
              <a:tr h="903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Категории и возраст граждан, подлежащих обязательной вакцинации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профилактической прививки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67094"/>
                  </a:ext>
                </a:extLst>
              </a:tr>
              <a:tr h="640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Новорожденные в первые 24 часа жизни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вакцинация против вирусного гепатита В (первая, вторая и третья вакцинации проводятся по схеме 0-1-6) (группа риска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схеме 0-1-2-12)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75870"/>
                  </a:ext>
                </a:extLst>
              </a:tr>
              <a:tr h="640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Новорожденные на 3-7 день жизни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туберкулеза (БЦЖ-м/БЦЖ)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73841"/>
                  </a:ext>
                </a:extLst>
              </a:tr>
              <a:tr h="376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 месяц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вакцинация против вирусного гепатита В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40506"/>
                  </a:ext>
                </a:extLst>
              </a:tr>
              <a:tr h="4631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2 месяца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вакцинация против вирусного гепатита В (группы риска)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87885"/>
                  </a:ext>
                </a:extLst>
              </a:tr>
              <a:tr h="376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вакцинация против пневмококковой инфекции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10099"/>
                  </a:ext>
                </a:extLst>
              </a:tr>
              <a:tr h="4119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Дети 3 месяца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вакцинация против дифтерии, коклюша, столбняка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75822"/>
                  </a:ext>
                </a:extLst>
              </a:tr>
              <a:tr h="376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вакцинация против полиомиелита (инактивированная)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77983"/>
                  </a:ext>
                </a:extLst>
              </a:tr>
              <a:tr h="124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вакцинация против гемофильной инфекции (группы риска)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8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47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3B57CA-BC5F-4C9B-837B-565DC430D93F}"/>
              </a:ext>
            </a:extLst>
          </p:cNvPr>
          <p:cNvSpPr/>
          <p:nvPr/>
        </p:nvSpPr>
        <p:spPr>
          <a:xfrm>
            <a:off x="150607" y="118334"/>
            <a:ext cx="11854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«Национальный календарь профилактических прививок и календарь прививок по эпидемическим показаниям»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510B62-E3C0-464B-B3FD-9B979BE5B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22300"/>
              </p:ext>
            </p:extLst>
          </p:nvPr>
        </p:nvGraphicFramePr>
        <p:xfrm>
          <a:off x="301214" y="1183340"/>
          <a:ext cx="11618258" cy="5475638"/>
        </p:xfrm>
        <a:graphic>
          <a:graphicData uri="http://schemas.openxmlformats.org/drawingml/2006/table">
            <a:tbl>
              <a:tblPr/>
              <a:tblGrid>
                <a:gridCol w="2790435">
                  <a:extLst>
                    <a:ext uri="{9D8B030D-6E8A-4147-A177-3AD203B41FA5}">
                      <a16:colId xmlns:a16="http://schemas.microsoft.com/office/drawing/2014/main" val="1467314310"/>
                    </a:ext>
                  </a:extLst>
                </a:gridCol>
                <a:gridCol w="8827823">
                  <a:extLst>
                    <a:ext uri="{9D8B030D-6E8A-4147-A177-3AD203B41FA5}">
                      <a16:colId xmlns:a16="http://schemas.microsoft.com/office/drawing/2014/main" val="1607998104"/>
                    </a:ext>
                  </a:extLst>
                </a:gridCol>
              </a:tblGrid>
              <a:tr h="39111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4,5 месяца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вакцинация против дифтерии, коклюша, столбняка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284205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вакцинация против гемофильной инфекции (группы риска)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86385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вакцинация против полиомиелита (инактивированная)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50453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вакцинация против пневмококковой инфекции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76876"/>
                  </a:ext>
                </a:extLst>
              </a:tr>
              <a:tr h="39111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6 месяцев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вакцинация против дифтерии, коклюша, столбняка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08151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вакцинация против вирусного гепатита В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72904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46386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46386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46386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4638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4638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638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638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638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638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38675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вакцинация против полиомиелита (и последующие ревакцинации-живая)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54982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38766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38766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38766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3876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3876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3876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3876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3876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38766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6675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вакцинация против гемофильной инфекции (группа риска)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92635"/>
                  </a:ext>
                </a:extLst>
              </a:tr>
              <a:tr h="39111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12 месяцев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кори, краснухи, эпидемического паротита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81190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Четвертая вакцинация против вирусного гепатита В (группы риска)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67542"/>
                  </a:ext>
                </a:extLst>
              </a:tr>
              <a:tr h="3911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15 месяцев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Ревакцинация против пневмококковой инфекции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12539"/>
                  </a:ext>
                </a:extLst>
              </a:tr>
              <a:tr h="39111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18 месяцев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ревакцинация против полиомиелита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39436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ревакцинация против дифтерии, коклюша, столбняка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5945"/>
                  </a:ext>
                </a:extLst>
              </a:tr>
              <a:tr h="39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Ревакцинация против гемофильной инфекции (группы риска)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65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B725C-3C14-4038-88FE-6733B96A5A3A}"/>
              </a:ext>
            </a:extLst>
          </p:cNvPr>
          <p:cNvSpPr/>
          <p:nvPr/>
        </p:nvSpPr>
        <p:spPr>
          <a:xfrm>
            <a:off x="139849" y="129092"/>
            <a:ext cx="11854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«Национальный календарь профилактических прививок и календарь прививок по эпидемическим показаниям»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04AF492-213B-4F83-8582-8F2934535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59228"/>
              </p:ext>
            </p:extLst>
          </p:nvPr>
        </p:nvGraphicFramePr>
        <p:xfrm>
          <a:off x="311972" y="1172584"/>
          <a:ext cx="11596743" cy="5454685"/>
        </p:xfrm>
        <a:graphic>
          <a:graphicData uri="http://schemas.openxmlformats.org/drawingml/2006/table">
            <a:tbl>
              <a:tblPr/>
              <a:tblGrid>
                <a:gridCol w="4744122">
                  <a:extLst>
                    <a:ext uri="{9D8B030D-6E8A-4147-A177-3AD203B41FA5}">
                      <a16:colId xmlns:a16="http://schemas.microsoft.com/office/drawing/2014/main" val="3615787193"/>
                    </a:ext>
                  </a:extLst>
                </a:gridCol>
                <a:gridCol w="6852621">
                  <a:extLst>
                    <a:ext uri="{9D8B030D-6E8A-4147-A177-3AD203B41FA5}">
                      <a16:colId xmlns:a16="http://schemas.microsoft.com/office/drawing/2014/main" val="3225515253"/>
                    </a:ext>
                  </a:extLst>
                </a:gridCol>
              </a:tblGrid>
              <a:tr h="359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20 месяцев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ревакцинация против полиомиелита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84133"/>
                  </a:ext>
                </a:extLst>
              </a:tr>
              <a:tr h="359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6 лет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Ревакцинация против кори, краснухи, эпидемического паротита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17186"/>
                  </a:ext>
                </a:extLst>
              </a:tr>
              <a:tr h="62897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6-7 лет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ревакцинация против дифтерии, столбняка (и последующие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анатоксинами с уменьшенным содержанием антигенов)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64295"/>
                  </a:ext>
                </a:extLst>
              </a:tr>
              <a:tr h="35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Ревакцинация против туберкулеза (БЦЖ)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51437"/>
                  </a:ext>
                </a:extLst>
              </a:tr>
              <a:tr h="35942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14 лет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ревакцинация против дифтерии, столбняка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67549"/>
                  </a:ext>
                </a:extLst>
              </a:tr>
              <a:tr h="35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 ревакцинация против полиомиелита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386"/>
                  </a:ext>
                </a:extLst>
              </a:tr>
              <a:tr h="628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 от 18 лет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Ревакцинация против дифтерии, столбняка - каждые 10 лет от момента последней ревакцинации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35353"/>
                  </a:ext>
                </a:extLst>
              </a:tr>
              <a:tr h="628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от 1 года до 18 лет, взрослые от 18 до 55 лет, не привитые ранее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вирусного гепатита В (первая, вторая и третья вакцинации проводятся по схеме 0-1-6)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1957"/>
                  </a:ext>
                </a:extLst>
              </a:tr>
              <a:tr h="17055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от 1 года до 18 лет (включительно), женщины от 18 до 25 лет (включительно), не болевшие, не привитые, привитые однократно против краснухи, не имеющие сведений о прививках против краснухи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краснухи, ревакцинация против краснухи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2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2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7DCA10-6E08-4A09-A3C7-BB5B7E1FA578}"/>
              </a:ext>
            </a:extLst>
          </p:cNvPr>
          <p:cNvSpPr/>
          <p:nvPr/>
        </p:nvSpPr>
        <p:spPr>
          <a:xfrm>
            <a:off x="161365" y="96819"/>
            <a:ext cx="11919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«Национальный календарь профилактических прививок и календарь прививок по эпидемическим показаниям»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33E8FD2-5445-45C4-B34F-46EA6EEAB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79237"/>
              </p:ext>
            </p:extLst>
          </p:nvPr>
        </p:nvGraphicFramePr>
        <p:xfrm>
          <a:off x="322729" y="1172585"/>
          <a:ext cx="11542956" cy="5443368"/>
        </p:xfrm>
        <a:graphic>
          <a:graphicData uri="http://schemas.openxmlformats.org/drawingml/2006/table">
            <a:tbl>
              <a:tblPr/>
              <a:tblGrid>
                <a:gridCol w="8444753">
                  <a:extLst>
                    <a:ext uri="{9D8B030D-6E8A-4147-A177-3AD203B41FA5}">
                      <a16:colId xmlns:a16="http://schemas.microsoft.com/office/drawing/2014/main" val="1678089876"/>
                    </a:ext>
                  </a:extLst>
                </a:gridCol>
                <a:gridCol w="3098203">
                  <a:extLst>
                    <a:ext uri="{9D8B030D-6E8A-4147-A177-3AD203B41FA5}">
                      <a16:colId xmlns:a16="http://schemas.microsoft.com/office/drawing/2014/main" val="3608988651"/>
                    </a:ext>
                  </a:extLst>
                </a:gridCol>
              </a:tblGrid>
              <a:tr h="2846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от 1 года до 18 лет включительно и взрослые в возрасте до 35 лет (включительно), не болевшие, не привитые, привитые однократно, не имеющие сведения о прививках против кори; взрослые от 36 до 55 лет (включительно), относящиеся к группам риска (работники медицинских и образовательных организаций, организаций торговли, транспорта, коммунальной и социальной сферы; лица, работающие вахтовым методом и сотрудники государственных контрольных органов в пунктах пропуска через государственную границу Российской Федерации), не болевшие, не привитые, привитые однократно, не имеющие сведений о прививках против кори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кори, ревакцинация против кори (интервал между первой и второй прививками должен составлять не менее 3 месяцев)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06427"/>
                  </a:ext>
                </a:extLst>
              </a:tr>
              <a:tr h="259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с 6 месяцев, учащиеся 1-11 классов; обучающиеся в профессиональных образовательных организациях и образовательных организациях высшего образования; взрослые, работающие по отдельным профессиям и должностям (работники медицинских и образовательных организаций, транспорта, коммунальной сферы); беременные женщины; взрослые старше 60 лет; лица, подлежащие призыву на военную службу; лица с хроническими заболеваниями, в том числе с заболеваниями легких, сердечно-сосудистыми заболеваниями, метаболическими нарушениями и ожирением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гриппа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82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7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E7BA53-4A76-4C17-8704-1EC34CC8F45C}"/>
              </a:ext>
            </a:extLst>
          </p:cNvPr>
          <p:cNvSpPr/>
          <p:nvPr/>
        </p:nvSpPr>
        <p:spPr>
          <a:xfrm>
            <a:off x="182880" y="129093"/>
            <a:ext cx="11876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Порядок проведения гражданам профилактических прививок в рамках национального календаря профилактических прививок: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7F6C44-172B-43A0-AF13-85E39223DEC3}"/>
              </a:ext>
            </a:extLst>
          </p:cNvPr>
          <p:cNvSpPr/>
          <p:nvPr/>
        </p:nvSpPr>
        <p:spPr>
          <a:xfrm>
            <a:off x="268941" y="1688950"/>
            <a:ext cx="790687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Профилактические прививки проводятся гражданам в медицинской организации при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такой организации соответствующей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Вакцинацию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медицинские работники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прошедшие обучение по вопросам применения препаратов для иммунопрофилактики, а также по вопросам оказания медицинской помощи в экстренной или неотложной форме.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Вакцинация и ревакцинация проводятся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иммунопрофилактики,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зарегистрированными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законодательством РФ. В случаях, предусмотренных национальным календарем, допускается проведение вакцинации и ревакцинации препаратами, содержащими комбинации вакцин.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Перед проведением профилактической прививки лицу, подлежащему вакцинации, или его законному представителю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разъясняется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инфекционных болезней,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поствакцинальные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и осложнения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отказа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проведения профилактической прививки. Перед проведением профилактической прививки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информированное добровольное согласие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медицинское вмешательство в соответствии с требованиями статьи 20 Федерального закона от 21 ноября 2011 года N 323-ФЗ «Об основах охраны здоровья граждан в Российской Федерации».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05C9852-2610-405B-ADE8-6165C1A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89" y="1575944"/>
            <a:ext cx="3284670" cy="24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363A461-D73A-429E-AE99-D3AE0103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28" y="4360881"/>
            <a:ext cx="3836894" cy="21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33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4597</Words>
  <Application>Microsoft Office PowerPoint</Application>
  <PresentationFormat>Широкоэкранный</PresentationFormat>
  <Paragraphs>316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ПОВЫШЕНИЕ ПРИВЕРЖЕННОСТИ  К ВАКЦИНАЦИИ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Мысник Юлия Николаевна</dc:creator>
  <cp:lastModifiedBy>Пользователь</cp:lastModifiedBy>
  <cp:revision>90</cp:revision>
  <dcterms:created xsi:type="dcterms:W3CDTF">2020-01-30T06:51:19Z</dcterms:created>
  <dcterms:modified xsi:type="dcterms:W3CDTF">2020-02-03T05:48:24Z</dcterms:modified>
</cp:coreProperties>
</file>