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3" r:id="rId2"/>
  </p:sldMasterIdLst>
  <p:notesMasterIdLst>
    <p:notesMasterId r:id="rId14"/>
  </p:notesMasterIdLst>
  <p:sldIdLst>
    <p:sldId id="306" r:id="rId3"/>
    <p:sldId id="300" r:id="rId4"/>
    <p:sldId id="289" r:id="rId5"/>
    <p:sldId id="301" r:id="rId6"/>
    <p:sldId id="291" r:id="rId7"/>
    <p:sldId id="292" r:id="rId8"/>
    <p:sldId id="293" r:id="rId9"/>
    <p:sldId id="302" r:id="rId10"/>
    <p:sldId id="298" r:id="rId11"/>
    <p:sldId id="304" r:id="rId12"/>
    <p:sldId id="285" r:id="rId1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68" userDrawn="1">
          <p15:clr>
            <a:srgbClr val="A4A3A4"/>
          </p15:clr>
        </p15:guide>
        <p15:guide id="2" pos="4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67" userDrawn="1">
          <p15:clr>
            <a:srgbClr val="A4A3A4"/>
          </p15:clr>
        </p15:guide>
        <p15:guide id="2" pos="2161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  <p15:guide id="5" orient="horz" pos="3166">
          <p15:clr>
            <a:srgbClr val="A4A3A4"/>
          </p15:clr>
        </p15:guide>
        <p15:guide id="6" orient="horz" pos="3127">
          <p15:clr>
            <a:srgbClr val="A4A3A4"/>
          </p15:clr>
        </p15:guide>
        <p15:guide id="7" orient="horz" pos="3172">
          <p15:clr>
            <a:srgbClr val="A4A3A4"/>
          </p15:clr>
        </p15:guide>
        <p15:guide id="8" orient="horz" pos="3133">
          <p15:clr>
            <a:srgbClr val="A4A3A4"/>
          </p15:clr>
        </p15:guide>
        <p15:guide id="9" orient="horz" pos="3171">
          <p15:clr>
            <a:srgbClr val="A4A3A4"/>
          </p15:clr>
        </p15:guide>
        <p15:guide id="10" orient="horz" pos="3132">
          <p15:clr>
            <a:srgbClr val="A4A3A4"/>
          </p15:clr>
        </p15:guide>
        <p15:guide id="11" pos="2149">
          <p15:clr>
            <a:srgbClr val="A4A3A4"/>
          </p15:clr>
        </p15:guide>
        <p15:guide id="1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232"/>
    <a:srgbClr val="26A69A"/>
    <a:srgbClr val="E6E6E6"/>
    <a:srgbClr val="004A92"/>
    <a:srgbClr val="4AA7F1"/>
    <a:srgbClr val="DA2D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66629" autoAdjust="0"/>
  </p:normalViewPr>
  <p:slideViewPr>
    <p:cSldViewPr snapToGrid="0" showGuides="1">
      <p:cViewPr>
        <p:scale>
          <a:sx n="76" d="100"/>
          <a:sy n="76" d="100"/>
        </p:scale>
        <p:origin x="-2136" y="-102"/>
      </p:cViewPr>
      <p:guideLst>
        <p:guide orient="horz" pos="368"/>
        <p:guide pos="45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3936" y="-84"/>
      </p:cViewPr>
      <p:guideLst>
        <p:guide orient="horz" pos="3162"/>
        <p:guide orient="horz" pos="3123"/>
        <p:guide orient="horz" pos="3161"/>
        <p:guide orient="horz" pos="3122"/>
        <p:guide orient="horz" pos="3167"/>
        <p:guide orient="horz" pos="3128"/>
        <p:guide orient="horz" pos="3166"/>
        <p:guide orient="horz" pos="3127"/>
        <p:guide pos="2173"/>
        <p:guide pos="2154"/>
        <p:guide pos="2161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532366684327"/>
          <c:y val="0.14760980180872871"/>
          <c:w val="0.58384839119138077"/>
          <c:h val="0.6477742257552843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994-4020-AEC5-D339E5F1710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994-4020-AEC5-D339E5F1710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994-4020-AEC5-D339E5F1710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994-4020-AEC5-D339E5F1710C}"/>
              </c:ext>
            </c:extLst>
          </c:dPt>
          <c:dPt>
            <c:idx val="4"/>
            <c:bubble3D val="0"/>
            <c:spPr>
              <a:solidFill>
                <a:srgbClr val="004A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994-4020-AEC5-D339E5F1710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994-4020-AEC5-D339E5F1710C}"/>
              </c:ext>
            </c:extLst>
          </c:dPt>
          <c:dPt>
            <c:idx val="6"/>
            <c:bubble3D val="0"/>
            <c:spPr>
              <a:solidFill>
                <a:srgbClr val="D7323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994-4020-AEC5-D339E5F1710C}"/>
              </c:ext>
            </c:extLst>
          </c:dPt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94-4020-AEC5-D339E5F1710C}"/>
                </c:ext>
              </c:extLst>
            </c:dLbl>
            <c:dLbl>
              <c:idx val="1"/>
              <c:layout>
                <c:manualLayout>
                  <c:x val="-0.55177392049895113"/>
                  <c:y val="7.17928580752766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</a:t>
                    </a:r>
                    <a:r>
                      <a:rPr lang="en-US" dirty="0" smtClean="0"/>
                      <a:t>649</a:t>
                    </a:r>
                    <a:endParaRPr lang="en-US" dirty="0"/>
                  </a:p>
                </c:rich>
              </c:tx>
              <c:spPr>
                <a:solidFill>
                  <a:srgbClr val="4AA7F1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353255727859818"/>
                      <c:h val="8.5790157803581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994-4020-AEC5-D339E5F1710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94-4020-AEC5-D339E5F1710C}"/>
                </c:ext>
              </c:extLst>
            </c:dLbl>
            <c:dLbl>
              <c:idx val="3"/>
              <c:layout>
                <c:manualLayout>
                  <c:x val="-0.4115462779194603"/>
                  <c:y val="-0.211160028564945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531</a:t>
                    </a:r>
                    <a:endParaRPr lang="en-US" dirty="0"/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353255727859818"/>
                      <c:h val="8.5790157803581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D994-4020-AEC5-D339E5F1710C}"/>
                </c:ext>
              </c:extLst>
            </c:dLbl>
            <c:dLbl>
              <c:idx val="4"/>
              <c:layout>
                <c:manualLayout>
                  <c:x val="-0.24705155330920164"/>
                  <c:y val="-0.299884262722296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 </a:t>
                    </a:r>
                    <a:r>
                      <a:rPr lang="en-US" dirty="0" smtClean="0"/>
                      <a:t>586</a:t>
                    </a:r>
                    <a:endParaRPr lang="en-US" dirty="0"/>
                  </a:p>
                </c:rich>
              </c:tx>
              <c:spPr>
                <a:solidFill>
                  <a:srgbClr val="004A92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17334006468265395"/>
                      <c:h val="8.5790157803581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994-4020-AEC5-D339E5F1710C}"/>
                </c:ext>
              </c:extLst>
            </c:dLbl>
            <c:dLbl>
              <c:idx val="5"/>
              <c:layout>
                <c:manualLayout>
                  <c:x val="-0.35213114048167499"/>
                  <c:y val="-0.137586230361931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679</a:t>
                    </a:r>
                    <a:endParaRPr lang="en-US" dirty="0"/>
                  </a:p>
                </c:rich>
              </c:tx>
              <c:spPr>
                <a:solidFill>
                  <a:schemeClr val="accent6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353255727859818"/>
                      <c:h val="8.5790157803581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994-4020-AEC5-D339E5F1710C}"/>
                </c:ext>
              </c:extLst>
            </c:dLbl>
            <c:dLbl>
              <c:idx val="6"/>
              <c:layout>
                <c:manualLayout>
                  <c:x val="-0.52676964645633662"/>
                  <c:y val="0.1083722985698727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 </a:t>
                    </a:r>
                    <a:r>
                      <a:rPr lang="en-US" dirty="0" smtClean="0"/>
                      <a:t>828</a:t>
                    </a:r>
                    <a:endParaRPr lang="en-US" dirty="0"/>
                  </a:p>
                </c:rich>
              </c:tx>
              <c:spPr>
                <a:solidFill>
                  <a:srgbClr val="D73232"/>
                </a:solidFill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353255727859818"/>
                      <c:h val="8.57901578035813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994-4020-AEC5-D339E5F171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развитие экспорта медицинских услуг</c:v>
                </c:pt>
                <c:pt idx="1">
                  <c:v>создание единого цифрового контура в здравоохранении Пермского края на основе единой государственной информационной системы здравоохранения</c:v>
                </c:pt>
                <c:pt idx="2">
                  <c:v>обеспечение медицинских организаций системы здравоохранения квалифицированными кадрами</c:v>
                </c:pt>
                <c:pt idx="3">
                  <c:v>развитие детского здравоохранения, включая создание современной инфраструктуры оказания медицинской помощи</c:v>
                </c:pt>
                <c:pt idx="4">
                  <c:v>борьба с сердечно-сосудистыми заболеваниями</c:v>
                </c:pt>
                <c:pt idx="5">
                  <c:v>развитие системы оказания первичной медико-санитарной помощи</c:v>
                </c:pt>
                <c:pt idx="6">
                  <c:v>борьба с онкологическими заболеваниями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0</c:v>
                </c:pt>
                <c:pt idx="1">
                  <c:v>1648.8</c:v>
                </c:pt>
                <c:pt idx="2">
                  <c:v>0</c:v>
                </c:pt>
                <c:pt idx="3">
                  <c:v>531.29999999999995</c:v>
                </c:pt>
                <c:pt idx="4">
                  <c:v>2586.1999999999998</c:v>
                </c:pt>
                <c:pt idx="5">
                  <c:v>679</c:v>
                </c:pt>
                <c:pt idx="6">
                  <c:v>1828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D994-4020-AEC5-D339E5F17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6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659" cy="498056"/>
          </a:xfrm>
          <a:prstGeom prst="rect">
            <a:avLst/>
          </a:prstGeom>
        </p:spPr>
        <p:txBody>
          <a:bodyPr vert="horz" lIns="91596" tIns="45798" rIns="91596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7" y="1"/>
            <a:ext cx="2945659" cy="498056"/>
          </a:xfrm>
          <a:prstGeom prst="rect">
            <a:avLst/>
          </a:prstGeom>
        </p:spPr>
        <p:txBody>
          <a:bodyPr vert="horz" lIns="91596" tIns="45798" rIns="91596" bIns="45798" rtlCol="0"/>
          <a:lstStyle>
            <a:lvl1pPr algn="r">
              <a:defRPr sz="1200"/>
            </a:lvl1pPr>
          </a:lstStyle>
          <a:p>
            <a:fld id="{9A1CD212-A545-4DC4-9782-E1D2595B724C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6" tIns="45798" rIns="91596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01"/>
            <a:ext cx="5438140" cy="3908612"/>
          </a:xfrm>
          <a:prstGeom prst="rect">
            <a:avLst/>
          </a:prstGeom>
        </p:spPr>
        <p:txBody>
          <a:bodyPr vert="horz" lIns="91596" tIns="45798" rIns="91596" bIns="457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94"/>
            <a:ext cx="2945659" cy="498055"/>
          </a:xfrm>
          <a:prstGeom prst="rect">
            <a:avLst/>
          </a:prstGeom>
        </p:spPr>
        <p:txBody>
          <a:bodyPr vert="horz" lIns="91596" tIns="45798" rIns="91596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7" y="9428594"/>
            <a:ext cx="2945659" cy="498055"/>
          </a:xfrm>
          <a:prstGeom prst="rect">
            <a:avLst/>
          </a:prstGeom>
        </p:spPr>
        <p:txBody>
          <a:bodyPr vert="horz" lIns="91596" tIns="45798" rIns="91596" bIns="45798" rtlCol="0" anchor="b"/>
          <a:lstStyle>
            <a:lvl1pPr algn="r">
              <a:defRPr sz="1200"/>
            </a:lvl1pPr>
          </a:lstStyle>
          <a:p>
            <a:fld id="{8227FAE5-7932-437A-8463-D973F44E0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84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61718" algn="just" defTabSz="913114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день, уважаемые коллеги!</a:t>
            </a:r>
          </a:p>
          <a:p>
            <a:pPr indent="461718" algn="just" defTabSz="913114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Наверное, самое принципиальное направление работы всех органов власти в 2019 году – это реализация национальных проектов. Министерство здравоохранения Пермского края реализует 7 федеральных проектов нацпроекта Здравоохранение. Все они взаимосвязаны друг с другом и направлены на одну единственную цель – увеличение продолжительности жизни жителей Пермского края, жизни активной, полноценной.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304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16530" y="4777202"/>
            <a:ext cx="6166340" cy="4508966"/>
          </a:xfrm>
        </p:spPr>
        <p:txBody>
          <a:bodyPr/>
          <a:lstStyle/>
          <a:p>
            <a:pPr indent="457979" algn="just" defTabSz="913118"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заключение несколько слов 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экспорте медицинских услуг. Реализация этого проекта позволит привлечь дополнительные ресурсы для развития наших медицинских организаций. Здесь потенциал у нас есть – в прошлом году в Пермском крае получили лечение более ДВАДЦАТИ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ЧЕТЫРЕХ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ТЫСЯЧ иностранных граждан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оперативным данным за 2019 год - 24,3 тыс. чел.).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в прошлом году мы привлекли в медицинские организации региона почти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70 миллионов рублей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Задача, поставленная Президентом, – увеличить объём поступлений в четыре раза. Для этого, безусловно, нам еще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предстоит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по более широкой презентации сильнейших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прикамских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больниц, выполняющих действительно сложных высокотехнологичные операции, по пиару наших лучших врачей, которых в регионе достаточно много.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78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61718" algn="just" defTabSz="913118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заключение скажу, что некоторые важные для нас показатели в 2019 году не были достигнуты, прежде всего это касается снижения смертности от сердечно-сосудистых заболеваний. Тревожной остается и ситуация с кадрами. Существенные ресурсы, выделенные на реализацию национальных проектов «Здравоохранение», мы максимально направим на снижение смертности жителей Пермского края от управляемых причин, сохранение их здоровья и продление активной жизни в первую очередь за счет повышения доступности медицинской помощи для жителей отдаленных территорий региона.  </a:t>
            </a:r>
          </a:p>
          <a:p>
            <a:pPr indent="461718"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18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перед здравоохранением стоит задача выстроить систему вокруг каждого человека, с пониманием его каждодневных потребностей, возможности оказания экстренной и эксклюзивной медицинской помощи. И это невозможно сделать без профилактики, без постоянного контроля здоровья пациента со стороны каждого медицинского работника, к которому обращается человек по любому, даже самому незначительному поводу. Именно профилактикой и контролем основных показателей здоровья наших жителей мы сможем снизить показатель смертности в регионе. С этой целью к 2024 году планируется провести масштабное обновление медицинских организаций региона, усилить первичное звено, максимально приблизить к пациенту медицинскую помощь, в том числе за счет строительства и, что не менее важно, полноценного оборудования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работы санитарной авиации. 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финансирование нацпроектов превышает 7 миллиардов рублей (7 млрд. 273 млн. 200 тыс. руб.). 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большие статьи расходов – онкология и кардиология. Это те причины, от которых умирает 67% жителей края. Мы планируем переоснастить медицинские организации, максимально приблизить медицинскую помощь - консультации врачей онкологов, кардиологов, современные диагностические исследования и специализированное лечение, - для жителей. </a:t>
            </a:r>
          </a:p>
          <a:p>
            <a:pPr indent="461718" algn="just" defTabSz="915955">
              <a:defRPr/>
            </a:pP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718" algn="just" defTabSz="915955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СПРАВОЧНО: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за 2019 год 90,7%.</a:t>
            </a:r>
          </a:p>
          <a:p>
            <a:pPr indent="461718" algn="just" defTabSz="915955">
              <a:defRPr/>
            </a:pP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предусмотрено 2,1 млрд руб. (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бюджет – 1,9 млрд руб., 0,2 – рег. бюджет).</a:t>
            </a:r>
            <a:endParaRPr lang="ru-RU" sz="1600" i="1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32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11021" y="4636497"/>
            <a:ext cx="6412523" cy="5142114"/>
          </a:xfrm>
        </p:spPr>
        <p:txBody>
          <a:bodyPr/>
          <a:lstStyle/>
          <a:p>
            <a:pPr indent="424204" algn="just" defTabSz="913114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отметить, что не менее ПЯТИДЕСЯТИ % вклада в снижение смертности связано с совершенствованием первичной медико-санитарной помощи. Поэтому реализации этого проекта мы уделяем самое пристальное внимание. Основное сегодня  - обеспечение доступности медицинской помощи, в том числе обновление инфраструктуры здравоохранения в населенных пунктах с числом жителей более СТА человек.</a:t>
            </a:r>
          </a:p>
          <a:p>
            <a:pPr indent="424204" algn="just" defTabSz="913114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крае в рамках нацпроектов уже появилось 24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населенных пунктах, где раньше медицинская помощь вообще не оказывалась. И еще за счет краевого бюджета в 2019 году более ПЯТИДЕСЯТИ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заменены из-за ветхости на новые. </a:t>
            </a:r>
          </a:p>
          <a:p>
            <a:pPr indent="424204" algn="just" defTabSz="913114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малонаселенных пунктов продолжаем использовать мобильные профилактические и диагностические комплексы. Купили в 2019 году еще 6 к 60-ти активно работающим в крае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(24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ФАПа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21 флюорографическая установка, 1 передвижной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2018 год осуществлено 8 934 выездов, 137 933 посещений).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2018 году ими проведено более СТА ТРИДЦАТИ СЕМИ тысяч исследований. В 2019 году за счет новых мобильных комплексов планируем увеличить количество исследований и выездов в территории. В том числе силами мобильных комплексов увеличим охват жителей региона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осмотрами. За 11 месяцев 2019 года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осомтрами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охвачено свыше восьмидесяти % жителей (оценка – 1 млн. 21 тыс., 83,3% от установленного годового значения). </a:t>
            </a:r>
          </a:p>
          <a:p>
            <a:pPr indent="424204" algn="just" defTabSz="913114"/>
            <a:endParaRPr lang="ru-RU" sz="16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24204" algn="just" defTabSz="913114"/>
            <a:r>
              <a:rPr lang="ru-RU" sz="16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24204" algn="just" defTabSz="913114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Поставка 2 передвижных комплексов - февраль 2020 года:</a:t>
            </a:r>
          </a:p>
          <a:p>
            <a:pPr indent="424204" algn="just" defTabSz="913114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Чусовская больница имени В.Г. Любимова (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24204" algn="just" defTabSz="913114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ГБУЗ ПК «Пермский краевой онкологический диспансер» (комбинированный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пережвижной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комплекс: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7" y="9673089"/>
            <a:ext cx="2945659" cy="253554"/>
          </a:xfrm>
        </p:spPr>
        <p:txBody>
          <a:bodyPr/>
          <a:lstStyle/>
          <a:p>
            <a:fld id="{8227FAE5-7932-437A-8463-D973F44E09E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3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11021" y="4636497"/>
            <a:ext cx="6412523" cy="5142114"/>
          </a:xfrm>
        </p:spPr>
        <p:txBody>
          <a:bodyPr/>
          <a:lstStyle/>
          <a:p>
            <a:pPr indent="424204" algn="just" defTabSz="92361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место - развитию санитарной авиации. В 2020 году планируется строительство вертолетной площадки в рамках проекта «Развитие первичной медико-санитарной помощи». Вертолетом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санавиации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2019 году выполнен 161 вылет (179 вылетов с учетом регионального бюджета) (план 117), эвакуировано 200 человек, в том числе 39 детей (217 человек с учетом регионального бюджета, в том числе детей - 42). Это в 2 раза больше, чем в 17-ом году.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50447" y="9673089"/>
            <a:ext cx="2945659" cy="253554"/>
          </a:xfrm>
        </p:spPr>
        <p:txBody>
          <a:bodyPr/>
          <a:lstStyle/>
          <a:p>
            <a:fld id="{8227FAE5-7932-437A-8463-D973F44E09E0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3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3754" y="4777200"/>
            <a:ext cx="5896708" cy="4450343"/>
          </a:xfrm>
        </p:spPr>
        <p:txBody>
          <a:bodyPr/>
          <a:lstStyle/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проекта по борьбе с сердечно-сосудистыми заболеваниями в прошлом году утверждена региональная программа. 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из запланированного удалось достичь. Но необходимо отметить, что в регионе отмечено незначительное снижение показателя смертности от болезней системы кровообращения.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Приступили к переоснащению региональных сосудистых центров и первичных сосудистых отделений по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прОфилям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«кардиология» и «неврология». Новое оборудование получили 11 медицинских организаций </a:t>
            </a:r>
            <a:b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РСЦ, 10 ПСО)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62 единицы оборудования уже поставлены и введены в эксплуатацию. Еще более шестидесяти единиц поступят в течение первого квартала.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 крае организована работа 8 межмуниципальных центров. Здесь консультируют пациентов из территорий, где кардиологов нет, чтобы людям не приходилось ехать в Пермь. Выделили средства краевого бюджета на приобретение лекарств для пациентов, которые перенесли сложные операции на сердце (за 2019 год более 6,5 тыс. человек). Подробнее об этих мероприятиях расскажет главный врач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кардиодиспансера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Кирилл Владимирович Прохоров.</a:t>
            </a:r>
          </a:p>
          <a:p>
            <a:pPr indent="461718" algn="just" defTabSz="915955">
              <a:defRPr/>
            </a:pP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718" algn="just" defTabSz="915955">
              <a:defRPr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СПРАВОЧНО: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1. 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поставлено 62 единицы оборудования, из них 60 прикроватных кресел, 31 декабря 2019 года заключено дополнительное соглашение на поставку товара с улучшенными характеристиками (планируется поставка – в феврале 2020 года) и 2 единицы оборудования для восстановления мышечной силы для мелких мышц, по ним планируется поставка до 15 февраля 2020 г. </a:t>
            </a:r>
          </a:p>
          <a:p>
            <a:pPr defTabSz="913114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поступил, но не введен в эксплуатацию в связи с тем, что сборка должна производится специалистами компании Филипс (13 января 2020 планируется приезд специалистов). Помещение под </a:t>
            </a:r>
            <a:r>
              <a:rPr lang="ru-RU" sz="16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ангиограф</a:t>
            </a:r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готово.</a:t>
            </a:r>
          </a:p>
          <a:p>
            <a:pPr defTabSz="913114"/>
            <a:r>
              <a:rPr lang="ru-RU" sz="1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44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11022" y="4777198"/>
            <a:ext cx="6365631" cy="4907615"/>
          </a:xfrm>
        </p:spPr>
        <p:txBody>
          <a:bodyPr/>
          <a:lstStyle/>
          <a:p>
            <a:pPr indent="46171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проект – "Борьба с онкологическими заболеваниями". В 2019 году начато формирование амбулаторной онкологической службы. Открыли центр амбулаторной онкологической помощи в Березниках. К 2022 году откроем еще 6 (в Краснокамске,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Губахе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Чайковском, Соликамске, Кудымкаре, Чусовом). Но уже сегодня на базе будущих центров развернуты дневные стационары, где проводится химиотерапия. Пролечено более 2 тыс. пациентов.</a:t>
            </a:r>
          </a:p>
          <a:p>
            <a:pPr indent="46171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оснащение онкологических отделений новым медицинским оборудованием, на закупку которого в 2019 году выделено более четырехсот миллионов рублей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(20,1 млн. руб. – рег., 381 млн. 482 тыс. руб. из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фед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бюджета). </a:t>
            </a:r>
          </a:p>
          <a:p>
            <a:pPr indent="461718" algn="just" defTabSz="92361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в крае открыто 235 кабинетов по раннему выявлению заболеваний. Здесь каждый человек может пройти раннее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скрининговое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обследование. Подготовили специалистов для работы в них, а также обучаем фельдшеров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ФАПов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Число посещений этих кабинетов неуклонно растет (на 31.12.2019 – более 220 тыс. посещений). Растет и количество впервые выявленных в них предопухолевых заболеваний (более 8,5 тыс.)</a:t>
            </a:r>
          </a:p>
          <a:p>
            <a:pPr indent="461718" algn="just" defTabSz="923615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первичное звено обеспечит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выявляемость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заболеваний на ранних стадиях.</a:t>
            </a:r>
          </a:p>
          <a:p>
            <a:pPr indent="46171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на базе больницы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Тверье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установлено сложное и дорогостоящее оборудование для проведения ПЭТ исследований. Начата процедура лицензирования.</a:t>
            </a:r>
          </a:p>
          <a:p>
            <a:pPr indent="46171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Заканчивается ремонт помещений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онкодиспансера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установят 2 новых линейных ускорителя. Это возможность дополнительно пролечить около 1.500 пациентов в 2020 году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(450 пациентов в круглосуточном и 1050 пациентов в дневном стационаре).</a:t>
            </a:r>
          </a:p>
          <a:p>
            <a:pPr indent="46171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онокодиспансере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организована двухсменная работа диагностического оборудования. В целях увеличения доступности хирургических методов лечения организовано выполнение хирургических вмешательств по субботам. </a:t>
            </a:r>
          </a:p>
          <a:p>
            <a:pPr indent="461718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подробно об усилении онкологической службы края расскажет главный врач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онкодиспансера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Юрьевич Мезенцев.</a:t>
            </a:r>
          </a:p>
          <a:p>
            <a:pPr indent="461718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718"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СПРАВОЧНО: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конец 2019 года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единицы оборудования не поставлены по следующим причинам: в Арбитражном Суде края рассмотрено заявление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онокодиспансера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 оспаривании решения УФАС о допуске участника аукциона на поставку 2 единиц медицинского изделия – передвижной рентгеновский аппарат типа C-Дуга в связи с тем, что технические характеристики, заявленные участником аукциона, не соответствовали техническому заданию. Решением Суда от 3 декабря 2019 года заявленные требования удовлетворены. 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ДЕКАБРЯ 2019 года заключен договор на поставку С-дуга со сроком поставки 17 марта 2020 года.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Кроме того, в декабре 2019 года в одностороннем порядке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онкодиспансер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расторгнул договор на поставку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связи с тем, что поставщик не поставил оборудование. Проведен новый аукцион и 30 декабря 2019 года заключен НОВЫЙ договор на поставку </a:t>
            </a:r>
            <a:r>
              <a:rPr lang="ru-RU" sz="1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маммографа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 сроком поставки – 30 марта 2020 года. </a:t>
            </a:r>
          </a:p>
          <a:p>
            <a:pPr indent="461718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508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86867" y="4777201"/>
            <a:ext cx="5978769" cy="3908612"/>
          </a:xfrm>
        </p:spPr>
        <p:txBody>
          <a:bodyPr/>
          <a:lstStyle/>
          <a:p>
            <a:pPr indent="461718" algn="just" defTabSz="915955">
              <a:defRPr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"Развитие детского здравоохранения". 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удалось добиться хороших темпов снижения показателя младенческой смертности. В крае достигнут показатель ниже, чем в Российской Федерации в целом. Позитивную динамику показатель имеет и сейчас – ЧЕТЫРЕ ЦЕЛЫХ ЧЕТЫРЕ ДЕСЯТЫХ (РФ 4,7, ПФО 4,4).</a:t>
            </a:r>
          </a:p>
          <a:p>
            <a:pPr indent="461718" algn="just" defTabSz="915955">
              <a:defRPr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ПЯТЬСОТ ДЕВЯТНАДЦАТЬ ТЫСЯЧ детей (519338) детей прошли профилактические осмотры – на 5 тысяч больше, чем в прошлом году. </a:t>
            </a:r>
          </a:p>
          <a:p>
            <a:pPr indent="456468" algn="just" defTabSz="905542">
              <a:defRPr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Двести двадцать девять единиц оборудования поступило в детские поликлиники края. 218 уже оказывают помощь маленьким жителям региона.</a:t>
            </a:r>
          </a:p>
          <a:p>
            <a:pPr indent="456468" algn="just" defTabSz="905542">
              <a:defRPr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на аппаратах УЗИ уже проведено дополнительно около 6 тысяч исследований детям. Это позволяет своевременно поставить диагноз, назначить необходимое лечение ребенку, избежать развитие осложнений заболевания. </a:t>
            </a:r>
          </a:p>
          <a:p>
            <a:pPr indent="456468" algn="just" defTabSz="905542">
              <a:defRPr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 в краевой детской больнице начал работу новый уникальный для Пермского края диагностический аппарат – оптический томограф, позволяющий создавать точные снимки сетчатки глаза, диска зрительного нерва. Он диагностирует изменения на стадии, когда они незаметны и невидимы при проведении обычного осмотра глазного дна.  </a:t>
            </a:r>
          </a:p>
          <a:p>
            <a:pPr indent="456468" algn="just" defTabSz="905542">
              <a:defRPr/>
            </a:pP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проводится вакцинопрофилактика инфекционных заболеваний. Только при достижение 95%-</a:t>
            </a: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охвата прививками можно ожидать прекращения распространения </a:t>
            </a:r>
            <a:r>
              <a:rPr lang="ru-RU" sz="1600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вакциноуправляемой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инфекции среди детей. В крае вакцинировано почти 99 % детей.</a:t>
            </a:r>
          </a:p>
          <a:p>
            <a:pPr indent="456468" algn="just" defTabSz="905542">
              <a:defRPr/>
            </a:pPr>
            <a:r>
              <a:rPr lang="ru-RU" sz="16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СПРАВОЧНО:</a:t>
            </a:r>
          </a:p>
          <a:p>
            <a:pPr indent="461718" algn="just" defTabSz="915955">
              <a:defRPr/>
            </a:pP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единиц оборудования (ЛОР-комбайны) поступили, но по ним составлены акты рекламации (ГБУЗ ПК Городская больница </a:t>
            </a:r>
            <a:r>
              <a:rPr lang="ru-RU" sz="16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Лысьвенского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– 1 ед., ГБУЗ ПК Городская детская клиническая поликлиника № 1 – 3 ед., ГБУЗ ПК Городская детская поликлиника № 3 – 2 ед., ГБУЗ ПК Детская -клиническая больница им. </a:t>
            </a:r>
            <a:r>
              <a:rPr lang="ru-RU" sz="16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П.И.Пичугина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ед., ГБУЗ ПК Краевая детская клиническая больница – 2)</a:t>
            </a:r>
          </a:p>
          <a:p>
            <a:pPr indent="461718" algn="just" defTabSz="915955">
              <a:defRPr/>
            </a:pP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по снижению младенческой смертности (4,4) уточнен по итогам 11,5 месяцев 2019 года.</a:t>
            </a:r>
          </a:p>
          <a:p>
            <a:pPr indent="456468" algn="just" defTabSz="905542">
              <a:defRPr/>
            </a:pP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Эндоскопы для обследования пищеварительного тракта поставлены в 7 городских детских поликлиник (</a:t>
            </a:r>
            <a:r>
              <a:rPr lang="ru-RU" sz="1600" i="1" dirty="0" err="1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i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Пермь, Березники, Кунгур, Чусовой, Чайковский, Краснокамск, Кудымкар), краевую консультативную поликлинику. </a:t>
            </a:r>
          </a:p>
          <a:p>
            <a:pPr indent="456468" algn="just" defTabSz="905542">
              <a:defRPr/>
            </a:pP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718" algn="just" defTabSz="915955">
              <a:defRPr/>
            </a:pPr>
            <a:endParaRPr lang="ru-RU" sz="1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61718" algn="just" defTabSz="915955">
              <a:defRPr/>
            </a:pPr>
            <a:endParaRPr lang="ru-RU" sz="1400" i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89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33755" y="4777201"/>
            <a:ext cx="5931878" cy="3908612"/>
          </a:xfrm>
        </p:spPr>
        <p:txBody>
          <a:bodyPr/>
          <a:lstStyle/>
          <a:p>
            <a:pPr indent="461718" algn="just" defTabSz="923615"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кадрового проекта в прошлом году более 20 % медицинских работников края воспользовались возможностью пройти переобучение и повысить уровень своих знаний в рамках системы непрерывного медицинского образования. В этом году планируем совместно с Министерством образования Пермского края открыть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аккредитационно-симуляционный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центр для средних медицинских работников.</a:t>
            </a:r>
          </a:p>
          <a:p>
            <a:pPr indent="461718"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целом по всем существующим программам привлечении и закрепления кадров в больницы края пришло на работу 156 врачей и фельдшеров (после целевого обучения 79 человек, по программе «Земский доктор-земский фельдшер» - 77 медицинских работника (48 врачей и 29 фельдшеров). </a:t>
            </a:r>
          </a:p>
          <a:p>
            <a:pPr indent="461718"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самостоятельно обучает врачей по востребованным специальностям (акушерство-гинекология, кардиология, неврология, онкология, оториноларингология, психиатрия, рентгенология, урология, хирургия) в рамках проекта "Краевая ординатура", который рассчитан на 4 года с приемом до ПЯТИДЕСЯТИ человек ежегодно. Первые 29 врачей приступили к работе в прошлом году. Кроме того, регион выплачивает социальную стипендию будущим фельдшерам, обучающимся по программам среднего профессионального образования в колледжах, готовым переехать на работу в отдаленные населенные пункты. </a:t>
            </a:r>
          </a:p>
          <a:p>
            <a:pPr indent="461718" algn="just" defTabSz="923615">
              <a:defRPr/>
            </a:pPr>
            <a:r>
              <a:rPr lang="ru-RU" sz="16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СПРАВОЧНО: соотношение врачей к среднему медперсоналу в ПК 1 к 2,2, по РФ 1 к 2,3.</a:t>
            </a:r>
            <a:endParaRPr lang="ru-RU" sz="16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9335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16530" y="4777202"/>
            <a:ext cx="6166340" cy="4508966"/>
          </a:xfrm>
        </p:spPr>
        <p:txBody>
          <a:bodyPr/>
          <a:lstStyle/>
          <a:p>
            <a:pPr indent="457979" algn="just" defTabSz="923615">
              <a:defRPr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Системообразующий проект – развитие цифровой медицины. </a:t>
            </a:r>
          </a:p>
          <a:p>
            <a:pPr indent="457979" algn="just" defTabSz="923615">
              <a:defRPr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100% больниц и поликлиник региона подключены к сети Интернет. Подключаем </a:t>
            </a:r>
            <a:r>
              <a:rPr lang="ru-RU" sz="1600" dirty="0" err="1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ФАПы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2019 году более 180 тысяч жителей края записывались на прием к врачу в Личном кабинете пациента "Мое здоровье", </a:t>
            </a:r>
            <a:b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100 % врачей ведут электронную медицинскую карту, более 70 % всех записей – в электронном виде. Активно развиваем сервисы в личном кабинете пациента.</a:t>
            </a:r>
          </a:p>
          <a:p>
            <a:pPr indent="457979" algn="just" defTabSz="923615">
              <a:defRPr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Увеличиваем объем телемедицинских консультаций со специалистами краевых центров </a:t>
            </a:r>
            <a:r>
              <a:rPr lang="ru-RU" sz="1600" i="1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2019 – 7376). </a:t>
            </a: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сложным случаям консультируемся с ведущими экспертами Федеральных научно – исследовательских центров. Заключено соглашение по взаимодействию с этими центрами. В 2019 году проведено 323 консультации.</a:t>
            </a:r>
          </a:p>
          <a:p>
            <a:pPr indent="457979" algn="just" defTabSz="923615">
              <a:defRPr/>
            </a:pPr>
            <a:r>
              <a:rPr lang="ru-RU" sz="1600" dirty="0">
                <a:solidFill>
                  <a:srgbClr val="E7E6E6">
                    <a:lumMod val="1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к 21-му году планируем перейти на электронный формат медицинской документации во всех медицинских организациях края. </a:t>
            </a:r>
          </a:p>
          <a:p>
            <a:pPr indent="457979"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криптографической защиты информации закуплены в необходимом объеме, установка началась и продолжится в 2020 году. На сэкономленные в ходе конкурсных процедур финансовые средства мы дополнительно закупили компьютерную технику для медицинских организаций.</a:t>
            </a:r>
          </a:p>
          <a:p>
            <a:pPr indent="457979"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27FAE5-7932-437A-8463-D973F44E09E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19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093CB8-F2BE-4C77-A45C-7390C46D4C2F}" type="datetime1">
              <a:rPr lang="ru-RU" smtClean="0"/>
              <a:t>19.02.2020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96000" y="6462000"/>
            <a:ext cx="396000" cy="39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F12FA25B-D888-4478-B756-8A551954E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8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EBAABRFQAAnQYAAAAAAAAmAAAACAAAAIGAAAAAAAAA"/>
              </a:ext>
            </a:extLst>
          </p:cNvSpPr>
          <p:nvPr>
            <p:ph type="title"/>
          </p:nvPr>
        </p:nvSpPr>
        <p:spPr>
          <a:xfrm>
            <a:off x="608753" y="271780"/>
            <a:ext cx="4011507" cy="1161627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667" b="1"/>
            </a:lvl1pPr>
          </a:lstStyle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RUAAEEBAABvNQAAQxwAAAAAAAAmAAAACAAAAAGAAAAAAAAA"/>
              </a:ext>
            </a:extLst>
          </p:cNvSpPr>
          <p:nvPr>
            <p:ph idx="1"/>
          </p:nvPr>
        </p:nvSpPr>
        <p:spPr>
          <a:xfrm>
            <a:off x="4765887" y="271780"/>
            <a:ext cx="6815667" cy="585385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J0GAABRFQAAQxwAAAAAAAAmAAAACAAAAAGAAAAAAAAA"/>
              </a:ext>
            </a:extLst>
          </p:cNvSpPr>
          <p:nvPr>
            <p:ph sz="half" idx="2"/>
          </p:nvPr>
        </p:nvSpPr>
        <p:spPr>
          <a:xfrm>
            <a:off x="608753" y="1433407"/>
            <a:ext cx="4011507" cy="4692227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940303D2-1C9E-4EDF-8840-F5A6A9F70990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DE39-77D2-AF28-9C42-817D900C6AD4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48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AsAACUWAADELAAAwhgAAAAAAAAmAAAACAAAAIGAAAAAAAAA"/>
              </a:ext>
            </a:extLst>
          </p:cNvSpPr>
          <p:nvPr>
            <p:ph type="title"/>
          </p:nvPr>
        </p:nvSpPr>
        <p:spPr>
          <a:xfrm>
            <a:off x="2387600" y="4799754"/>
            <a:ext cx="73152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667" b="1"/>
            </a:lvl1pPr>
          </a:lstStyle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AsAANMCAADELAAA0BUAAAAAAAAmAAAACAAAAAGAAAAAAAAA"/>
              </a:ext>
            </a:extLst>
          </p:cNvSpPr>
          <p:nvPr>
            <p:ph idx="1"/>
          </p:nvPr>
        </p:nvSpPr>
        <p:spPr>
          <a:xfrm>
            <a:off x="2387600" y="612141"/>
            <a:ext cx="7315200" cy="411564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AsAAMIYAADELAAAeRwAAAAAAAAmAAAACAAAAAGAAAAAAAAA"/>
              </a:ext>
            </a:extLst>
          </p:cNvSpPr>
          <p:nvPr>
            <p:ph sz="half" idx="2"/>
          </p:nvPr>
        </p:nvSpPr>
        <p:spPr>
          <a:xfrm>
            <a:off x="2387600" y="5366174"/>
            <a:ext cx="7315200" cy="805180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E7F2B577-D6AF-4665-A21A-10C2D6A74B30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B619-57D2-AF40-9C42-A115F80C6AF4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39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MBAABvNQAAiQY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GEHAABvNQAAQxwAAA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48BCE9E3-57E5-4A2C-9974-4CEC4523316A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DF0A-44D2-AF29-9C42-B27C910C6AE7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12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xygAAEMBAABvNQAAQxwAAAAAAAAmAAAACAAAAIMAAAAAAAAA"/>
              </a:ext>
            </a:extLst>
          </p:cNvSpPr>
          <p:nvPr>
            <p:ph type="title"/>
          </p:nvPr>
        </p:nvSpPr>
        <p:spPr>
          <a:xfrm>
            <a:off x="8838353" y="273473"/>
            <a:ext cx="27432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MBAADXJwAAQxwAAAAAAAAmAAAACAAAAAMAAAAAAAAA"/>
              </a:ext>
            </a:extLst>
          </p:cNvSpPr>
          <p:nvPr>
            <p:ph idx="1"/>
          </p:nvPr>
        </p:nvSpPr>
        <p:spPr>
          <a:xfrm>
            <a:off x="608753" y="273473"/>
            <a:ext cx="80264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FF86A45A-1101-4546-98D2-7D13D7FFD6F5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A48D-C3D2-AF52-9C42-3507EA0C6A60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65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796000" y="6462000"/>
            <a:ext cx="396000" cy="396000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F12FA25B-D888-4478-B756-8A551954E6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4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wQAANIJAAAGNAAAnBAAAAAAAAAmAAAACAAAAAGAAAAAAAAA"/>
              </a:ext>
            </a:extLst>
          </p:cNvSpPr>
          <p:nvPr>
            <p:ph type="ctrTitle"/>
          </p:nvPr>
        </p:nvSpPr>
        <p:spPr>
          <a:xfrm>
            <a:off x="913554" y="2128520"/>
            <a:ext cx="10362353" cy="1471507"/>
          </a:xfrm>
        </p:spPr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wgAAO0RAADOLwAAAxoAAAAAAAAmAAAACAAAAAGAAAAAAAAA"/>
              </a:ext>
            </a:extLst>
          </p:cNvSpPr>
          <p:nvPr>
            <p:ph type="subTitle" idx="1"/>
          </p:nvPr>
        </p:nvSpPr>
        <p:spPr>
          <a:xfrm>
            <a:off x="1827954" y="3885353"/>
            <a:ext cx="8533553" cy="1752600"/>
          </a:xfrm>
        </p:spPr>
        <p:txBody>
          <a:bodyPr/>
          <a:lstStyle>
            <a:lvl1pPr marL="0" indent="0" algn="ctr">
              <a:buNone/>
            </a:lvl1pPr>
            <a:lvl2pPr marL="609585" indent="0" algn="ctr">
              <a:buNone/>
            </a:lvl2pPr>
            <a:lvl3pPr marL="1219170" indent="0" algn="ctr">
              <a:buNone/>
            </a:lvl3pPr>
            <a:lvl4pPr marL="1828754" indent="0" algn="ctr">
              <a:buNone/>
            </a:lvl4pPr>
            <a:lvl5pPr marL="2438339" indent="0" algn="ctr">
              <a:buNone/>
            </a:lvl5pPr>
            <a:lvl6pPr marL="3047924" indent="0" algn="ctr">
              <a:buNone/>
            </a:lvl6pPr>
            <a:lvl7pPr marL="3657509" indent="0" algn="ctr">
              <a:buNone/>
            </a:lvl7pPr>
            <a:lvl8pPr marL="4267093" indent="0" algn="ctr">
              <a:buNone/>
            </a:lvl8pPr>
            <a:lvl9pPr marL="4876678" indent="0" algn="ctr">
              <a:buNone/>
            </a:lvl9pPr>
          </a:lstStyle>
          <a:p>
            <a:r>
              <a:t>Щелкните для редактирования стиля образца подзаголовка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3E685697-D3F9-4FD7-A7A4-CAF164D33D84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F0BD-F3D2-AF06-9C42-0553BE0C6A50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7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MBAABvNQAAiQY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GEHAABvNQAAQxwAAA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773DD68C-04F7-4BCE-867D-1901C5C21E69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883C-72D2-AF7E-9C42-842BC60C6AD1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0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QAAFQUAABANAAAnBoAAAAAAAAmAAAACAAAAIGAAAAAAAAA"/>
              </a:ext>
            </a:extLst>
          </p:cNvSpPr>
          <p:nvPr>
            <p:ph type="title"/>
          </p:nvPr>
        </p:nvSpPr>
        <p:spPr>
          <a:xfrm>
            <a:off x="961813" y="4406053"/>
            <a:ext cx="10363200" cy="1361440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5333" b="1" cap="all"/>
            </a:lvl1pPr>
          </a:lstStyle>
          <a:p>
            <a:pPr>
              <a:defRPr cap="all"/>
            </a:pPr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QAAGcNAABANAAAVBQAAAAAAAAmAAAACAAAAIGAAAAAAAAA"/>
              </a:ext>
            </a:extLst>
          </p:cNvSpPr>
          <p:nvPr>
            <p:ph idx="1"/>
          </p:nvPr>
        </p:nvSpPr>
        <p:spPr>
          <a:xfrm>
            <a:off x="961813" y="2904914"/>
            <a:ext cx="10363200" cy="150114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69998BA9-4F46-4605-AFE2-FDED9F9E7264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DA7D-33D2-AF2C-9C42-C579940C6A90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95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Заголовок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MBAABvNQAAiQY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GEHAACnGwAAQxwAAAAAAAAmAAAACAAAAAGAAAAAAAAA"/>
              </a:ext>
            </a:extLst>
          </p:cNvSpPr>
          <p:nvPr>
            <p:ph sz="half" idx="1"/>
          </p:nvPr>
        </p:nvSpPr>
        <p:spPr>
          <a:xfrm>
            <a:off x="608753" y="1599353"/>
            <a:ext cx="5384800" cy="452628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HAABvNQAAQxwAAAAAAAAmAAAACAAAAAGAAAAAAAAA"/>
              </a:ext>
            </a:extLst>
          </p:cNvSpPr>
          <p:nvPr>
            <p:ph sz="half" idx="2"/>
          </p:nvPr>
        </p:nvSpPr>
        <p:spPr>
          <a:xfrm>
            <a:off x="6195907" y="1599353"/>
            <a:ext cx="5385647" cy="452628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9BB70E4C-A25D-4015-BA09-B99125C9CEC4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7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F8B1-FFD2-AF0E-9C42-095BB60C6A5C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MBAABvNQAAiQY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BQHAACoGwAACAoAAAAAAAAmAAAACAAAAIGAAAAAAAAA"/>
              </a:ext>
            </a:extLst>
          </p:cNvSpPr>
          <p:nvPr>
            <p:ph idx="1"/>
          </p:nvPr>
        </p:nvSpPr>
        <p:spPr>
          <a:xfrm>
            <a:off x="608754" y="1534160"/>
            <a:ext cx="5385647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AgKAACoGwAAQxwAAAAAAAAmAAAACAAAAAGAAAAAAAAA"/>
              </a:ext>
            </a:extLst>
          </p:cNvSpPr>
          <p:nvPr>
            <p:ph sz="half" idx="2"/>
          </p:nvPr>
        </p:nvSpPr>
        <p:spPr>
          <a:xfrm>
            <a:off x="608754" y="2174241"/>
            <a:ext cx="5385647" cy="395139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ТекстСлайда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RwAABQHAABvNQAACAoAAAAAAAAmAAAACAAAAIGAAAAAAAAA"/>
              </a:ext>
            </a:extLst>
          </p:cNvSpPr>
          <p:nvPr>
            <p:ph idx="3"/>
          </p:nvPr>
        </p:nvSpPr>
        <p:spPr>
          <a:xfrm>
            <a:off x="6195060" y="1534160"/>
            <a:ext cx="5386493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r>
              <a:t>Щелкните для редактирования основных стилей текста</a:t>
            </a:r>
          </a:p>
        </p:txBody>
      </p:sp>
      <p:sp>
        <p:nvSpPr>
          <p:cNvPr id="6" name="ТекстСлайда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RwAAAgKAABvNQAAQxwAAAAAAAAmAAAACAAAAAGAAAAAAAAA"/>
              </a:ext>
            </a:extLst>
          </p:cNvSpPr>
          <p:nvPr>
            <p:ph sz="half" idx="4"/>
          </p:nvPr>
        </p:nvSpPr>
        <p:spPr>
          <a:xfrm>
            <a:off x="6195060" y="2174241"/>
            <a:ext cx="5386493" cy="3951393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2F160BAA-99C1-4A71-94ED-52BFD6AABA9B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8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9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EA6B-25D2-AF1C-9C42-D349A40C6A86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2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MBAABvNQAAiQYAAA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D74478A1-2A8F-439B-9486-CCFF272BABD9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4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5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B12A-64D2-AF47-9C42-9212FF0C6AC7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pPr defTabSz="599425"/>
            <a:fld id="{9B55B77F-7F6F-4959-8ED9-9F441783ED50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3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4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 defTabSz="599425"/>
            <a:fld id="{3FFAB203-4DD2-AF44-9C42-BB11FC0C6AEE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802531" y="6492874"/>
            <a:ext cx="396000" cy="39600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F12FA25B-D888-4478-B756-8A551954E65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0"/>
            <a:ext cx="1600200" cy="49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5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800" kern="1200" smtClean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EMBAABvNQAAiQYAAAAAAAAmAAAACAAAAP//////////"/>
              </a:ext>
            </a:extLst>
          </p:cNvSpPr>
          <p:nvPr>
            <p:ph type="title"/>
          </p:nvPr>
        </p:nvSpPr>
        <p:spPr>
          <a:xfrm>
            <a:off x="608753" y="273473"/>
            <a:ext cx="109728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Щелкните для редактирования основного стиля заголовка</a:t>
            </a:r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GEHAABvNQAAQxwAAAAAAAAmAAAACAAAAP//////////"/>
              </a:ext>
            </a:extLst>
          </p:cNvSpPr>
          <p:nvPr>
            <p:ph type="body" idx="1"/>
          </p:nvPr>
        </p:nvSpPr>
        <p:spPr>
          <a:xfrm>
            <a:off x="608753" y="1599353"/>
            <a:ext cx="109728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Щелкните для редактирования основных стилей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ОбластьДатыВремени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zwIAAFMdAADuDwAAAh8AAAAAAAAmAAAACAAAAP//////////"/>
              </a:ext>
            </a:extLst>
          </p:cNvSpPr>
          <p:nvPr>
            <p:ph type="dt" sz="quarter" idx="2"/>
          </p:nvPr>
        </p:nvSpPr>
        <p:spPr>
          <a:xfrm>
            <a:off x="608754" y="6355928"/>
            <a:ext cx="2843953" cy="364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600"/>
            </a:lvl1pPr>
          </a:lstStyle>
          <a:p>
            <a:pPr defTabSz="599425"/>
            <a:fld id="{83CDAB3D-7AEE-499D-AEF9-97A92D3E2B7B}" type="datetime1">
              <a:rPr lang="ru-RU" kern="1" smtClean="0">
                <a:solidFill>
                  <a:srgbClr val="000000"/>
                </a:solidFill>
              </a:rPr>
              <a:pPr defTabSz="599425"/>
              <a:t>19.02.2020</a:t>
            </a:fld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5" name="ОбластьНижнегоКолонтитул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xMAAFMdAAAGJQAAAh8AAAAAAAAmAAAACAAAAP//////////"/>
              </a:ext>
            </a:extLst>
          </p:cNvSpPr>
          <p:nvPr>
            <p:ph type="ftr" sz="quarter" idx="3"/>
          </p:nvPr>
        </p:nvSpPr>
        <p:spPr>
          <a:xfrm>
            <a:off x="4164754" y="6355928"/>
            <a:ext cx="3859953" cy="364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 defTabSz="599425"/>
            <a:endParaRPr lang="ru-RU" kern="1">
              <a:solidFill>
                <a:srgbClr val="000000"/>
              </a:solidFill>
            </a:endParaRPr>
          </a:p>
        </p:txBody>
      </p:sp>
      <p:sp>
        <p:nvSpPr>
          <p:cNvPr id="6" name="ОбластьНомера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6_tfwRXB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TygAAFMdAABvNQAAAh8AAAAAAAAmAAAACAAAAP//////////"/>
              </a:ext>
            </a:extLst>
          </p:cNvSpPr>
          <p:nvPr>
            <p:ph type="sldNum" sz="quarter" idx="4"/>
          </p:nvPr>
        </p:nvSpPr>
        <p:spPr>
          <a:xfrm>
            <a:off x="8736753" y="6355928"/>
            <a:ext cx="2844800" cy="3649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 defTabSz="599425"/>
            <a:fld id="{3FFAF4F7-B9D2-AF02-9C42-4F57BA0C6A1A}" type="slidenum">
              <a:rPr lang="ru-RU" kern="1" smtClean="0">
                <a:solidFill>
                  <a:srgbClr val="000000"/>
                </a:solidFill>
              </a:rPr>
              <a:pPr defTabSz="599425"/>
              <a:t>‹#›</a:t>
            </a:fld>
            <a:endParaRPr lang="ru-RU" kern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8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marL="0" marR="0" indent="0" algn="ctr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5867" b="0" i="0" u="none" strike="noStrike" kern="1" spc="0" baseline="0">
          <a:solidFill>
            <a:schemeClr val="tx2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</p:titleStyle>
    <p:bodyStyle>
      <a:lvl1pPr marL="457189" marR="0" indent="-457189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4267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990575" marR="0" indent="-380990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3733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1523962" marR="0" indent="-304792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2133547" marR="0" indent="-304792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667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2743131" marR="0" indent="-304792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667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3352716" marR="0" indent="-304792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667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3962301" marR="0" indent="-304792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667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4571886" marR="0" indent="-304792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667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5181470" marR="0" indent="-304792" algn="l" defTabSz="599425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667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bodyStyle>
    <p:otherStyle>
      <a:lvl1pPr marL="0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1pPr>
      <a:lvl2pPr marL="609585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2pPr>
      <a:lvl3pPr marL="1219170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3pPr>
      <a:lvl4pPr marL="1828754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4pPr>
      <a:lvl5pPr marL="2438339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5pPr>
      <a:lvl6pPr marL="3047924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6pPr>
      <a:lvl7pPr marL="3657509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7pPr>
      <a:lvl8pPr marL="4267093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8pPr>
      <a:lvl9pPr marL="4876678" marR="0" indent="0" algn="l" defTabSz="599425">
        <a:lnSpc>
          <a:spcPct val="100000"/>
        </a:lnSpc>
        <a:spcBef>
          <a:spcPts val="0"/>
        </a:spcBef>
        <a:spcAft>
          <a:spcPts val="0"/>
        </a:spcAft>
        <a:buNone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SimSun" charset="0"/>
          <a:cs typeface="Times New Roman" pitchFamily="1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zdrav.permkrai.ru/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6.sv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chart" Target="../charts/chart1.xml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1DF057-8BE4-40E6-B179-41E5492D90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6945" y="584200"/>
            <a:ext cx="11002435" cy="45432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3DF926-B393-4548-AE1E-44CED913FD64}"/>
              </a:ext>
            </a:extLst>
          </p:cNvPr>
          <p:cNvSpPr txBox="1"/>
          <p:nvPr/>
        </p:nvSpPr>
        <p:spPr>
          <a:xfrm>
            <a:off x="10209953" y="6174307"/>
            <a:ext cx="133942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599425"/>
            <a:r>
              <a:rPr lang="ru-RU" sz="1467" b="1" kern="1" dirty="0">
                <a:solidFill>
                  <a:srgbClr val="000000"/>
                </a:solidFill>
                <a:ea typeface="SimSun" charset="0"/>
                <a:cs typeface="Times New Roman" pitchFamily="1" charset="-52"/>
              </a:rPr>
              <a:t>Пермь </a:t>
            </a:r>
            <a:r>
              <a:rPr lang="ru-RU" sz="1467" b="1" kern="1" dirty="0" smtClean="0">
                <a:solidFill>
                  <a:srgbClr val="000000"/>
                </a:solidFill>
                <a:ea typeface="SimSun" charset="0"/>
                <a:cs typeface="Times New Roman" pitchFamily="1" charset="-52"/>
              </a:rPr>
              <a:t>2020</a:t>
            </a:r>
            <a:endParaRPr lang="ru-RU" sz="1467" b="1" kern="1" dirty="0">
              <a:solidFill>
                <a:srgbClr val="000000"/>
              </a:solidFill>
              <a:ea typeface="SimSun" charset="0"/>
              <a:cs typeface="Times New Roman" pitchFamily="1" charset="-52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91" y="2411985"/>
            <a:ext cx="5692176" cy="19496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BA7718-76F7-417D-B462-8BB3D66770F5}"/>
              </a:ext>
            </a:extLst>
          </p:cNvPr>
          <p:cNvSpPr txBox="1"/>
          <p:nvPr/>
        </p:nvSpPr>
        <p:spPr>
          <a:xfrm>
            <a:off x="421247" y="5315476"/>
            <a:ext cx="6099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Докладчик: Мелехова Оксана Борисовна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339DB2-9E8C-411C-A09D-1E00B34E44A2}"/>
              </a:ext>
            </a:extLst>
          </p:cNvPr>
          <p:cNvSpPr txBox="1"/>
          <p:nvPr/>
        </p:nvSpPr>
        <p:spPr>
          <a:xfrm>
            <a:off x="421247" y="5724684"/>
            <a:ext cx="6099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6D6E70"/>
                </a:solidFill>
              </a:rPr>
              <a:t>министр здравоохранения Пермского края</a:t>
            </a:r>
          </a:p>
        </p:txBody>
      </p:sp>
    </p:spTree>
    <p:extLst>
      <p:ext uri="{BB962C8B-B14F-4D97-AF65-F5344CB8AC3E}">
        <p14:creationId xmlns:p14="http://schemas.microsoft.com/office/powerpoint/2010/main" val="238753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10</a:t>
            </a:fld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84730" y="491157"/>
            <a:ext cx="11757031" cy="632076"/>
            <a:chOff x="284730" y="491157"/>
            <a:chExt cx="11757031" cy="632076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836261" y="714858"/>
              <a:ext cx="11205500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2335213" algn="l"/>
                </a:tabLst>
              </a:pPr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"ЭКСПОРТ </a:t>
              </a:r>
              <a:r>
                <a:rPr lang="ru-RU" sz="1600" b="1" dirty="0">
                  <a:solidFill>
                    <a:schemeClr val="accent1"/>
                  </a:solidFill>
                </a:rPr>
                <a:t>МЕДИЦИНСКИХ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УСЛУГ"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30" y="491157"/>
              <a:ext cx="528833" cy="632076"/>
            </a:xfrm>
            <a:prstGeom prst="rect">
              <a:avLst/>
            </a:prstGeom>
          </p:spPr>
        </p:pic>
      </p:grpSp>
      <p:sp>
        <p:nvSpPr>
          <p:cNvPr id="17" name="Прямоугольник 16"/>
          <p:cNvSpPr/>
          <p:nvPr/>
        </p:nvSpPr>
        <p:spPr>
          <a:xfrm>
            <a:off x="4871992" y="2678418"/>
            <a:ext cx="649198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00" dirty="0">
              <a:latin typeface="Cambria" panose="02040503050406030204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ЧИСЛО ИНОСТРАННЫХ ГРАЖДАН, ПРОЛЕЧЕННЫХ В МЕДИЦИНСКИХ ОРГАНИЗАЦИЯХ ПЕРМСКОГО КРАЯ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24,3 </a:t>
            </a:r>
            <a:r>
              <a:rPr lang="ru-RU" sz="2000" b="1" dirty="0">
                <a:solidFill>
                  <a:schemeClr val="accent1"/>
                </a:solidFill>
              </a:rPr>
              <a:t>тыс. человек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86894" y="2410420"/>
            <a:ext cx="583043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РЕЗУЛЬТАТЫ </a:t>
            </a:r>
            <a:r>
              <a:rPr lang="ru-RU" sz="2000" b="1" dirty="0" smtClean="0">
                <a:solidFill>
                  <a:schemeClr val="accent1"/>
                </a:solidFill>
              </a:rPr>
              <a:t>2019 ГОД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386894" y="3527851"/>
            <a:ext cx="5723391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700" dirty="0">
              <a:solidFill>
                <a:srgbClr val="000000"/>
              </a:solidFill>
              <a:latin typeface="1"/>
            </a:endParaRPr>
          </a:p>
          <a:p>
            <a:endParaRPr lang="ru-RU" sz="700" dirty="0">
              <a:latin typeface="1"/>
            </a:endParaRPr>
          </a:p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СРЕДСТВА, ПРИВЛЕЧЕННЫЕ ЗА СЧЕТ ОКАЗАНИЯ МЕДИЦИНСКИХ УСЛУГ ИНОСТРАННЫМ ГРАЖДАНАМ</a:t>
            </a:r>
          </a:p>
          <a:p>
            <a:pPr algn="ctr"/>
            <a:r>
              <a:rPr lang="ru-RU" sz="2800" b="1" dirty="0" smtClean="0">
                <a:solidFill>
                  <a:schemeClr val="accent1"/>
                </a:solidFill>
              </a:rPr>
              <a:t>69,3 </a:t>
            </a:r>
            <a:r>
              <a:rPr lang="ru-RU" sz="2000" b="1" dirty="0">
                <a:solidFill>
                  <a:schemeClr val="accent1"/>
                </a:solidFill>
              </a:rPr>
              <a:t>млн. </a:t>
            </a:r>
            <a:r>
              <a:rPr lang="ru-RU" sz="2000" b="1" dirty="0" smtClean="0">
                <a:solidFill>
                  <a:schemeClr val="accent1"/>
                </a:solidFill>
              </a:rPr>
              <a:t>руб.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3757" y="1619203"/>
            <a:ext cx="4886483" cy="4633071"/>
            <a:chOff x="471370" y="1545021"/>
            <a:chExt cx="4515176" cy="4386601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84" t="13916" r="5710" b="12113"/>
            <a:stretch>
              <a:fillRect/>
            </a:stretch>
          </p:blipFill>
          <p:spPr>
            <a:xfrm>
              <a:off x="471370" y="1545021"/>
              <a:ext cx="4515176" cy="4245353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549145" y="5343525"/>
              <a:ext cx="2203579" cy="588097"/>
            </a:xfrm>
            <a:prstGeom prst="rect">
              <a:avLst/>
            </a:prstGeom>
            <a:gradFill flip="none" rotWithShape="1">
              <a:gsLst>
                <a:gs pos="3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2550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4463630" y="4772979"/>
            <a:ext cx="3990386" cy="1262719"/>
            <a:chOff x="4416496" y="4226224"/>
            <a:chExt cx="3990386" cy="1262719"/>
          </a:xfrm>
        </p:grpSpPr>
        <p:sp>
          <p:nvSpPr>
            <p:cNvPr id="3" name="object 41"/>
            <p:cNvSpPr txBox="1"/>
            <p:nvPr/>
          </p:nvSpPr>
          <p:spPr>
            <a:xfrm>
              <a:off x="5023204" y="4226224"/>
              <a:ext cx="3383678" cy="120686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28400"/>
                </a:lnSpc>
                <a:spcBef>
                  <a:spcPts val="95"/>
                </a:spcBef>
              </a:pPr>
              <a:r>
                <a:rPr sz="2000" spc="5" dirty="0">
                  <a:latin typeface="PT Sans"/>
                  <a:cs typeface="PT Sans"/>
                  <a:hlinkClick r:id="rId3"/>
                </a:rPr>
                <a:t>ww</a:t>
              </a:r>
              <a:r>
                <a:rPr sz="2000" spc="-185" dirty="0">
                  <a:latin typeface="PT Sans"/>
                  <a:cs typeface="PT Sans"/>
                  <a:hlinkClick r:id="rId3"/>
                </a:rPr>
                <a:t>w</a:t>
              </a:r>
              <a:r>
                <a:rPr sz="2000" spc="0" dirty="0">
                  <a:latin typeface="PT Sans"/>
                  <a:cs typeface="PT Sans"/>
                  <a:hlinkClick r:id="rId3"/>
                </a:rPr>
                <a:t>.minzdra</a:t>
              </a:r>
              <a:r>
                <a:rPr sz="2000" spc="-220" dirty="0">
                  <a:latin typeface="PT Sans"/>
                  <a:cs typeface="PT Sans"/>
                  <a:hlinkClick r:id="rId3"/>
                </a:rPr>
                <a:t>v</a:t>
              </a:r>
              <a:r>
                <a:rPr sz="2000" spc="0" dirty="0">
                  <a:latin typeface="PT Sans"/>
                  <a:cs typeface="PT Sans"/>
                  <a:hlinkClick r:id="rId3"/>
                </a:rPr>
                <a:t>.permkrai.ru </a:t>
              </a:r>
              <a:r>
                <a:rPr sz="2000" dirty="0">
                  <a:latin typeface="PT Sans"/>
                  <a:cs typeface="PT Sans"/>
                </a:rPr>
                <a:t> </a:t>
              </a:r>
              <a:r>
                <a:rPr sz="2000" spc="0" dirty="0" err="1">
                  <a:latin typeface="PT Sans"/>
                  <a:cs typeface="PT Sans"/>
                </a:rPr>
                <a:t>minzdrav_permkrai</a:t>
              </a:r>
              <a:r>
                <a:rPr sz="2000" spc="0" dirty="0">
                  <a:latin typeface="PT Sans"/>
                  <a:cs typeface="PT Sans"/>
                </a:rPr>
                <a:t>  </a:t>
              </a:r>
              <a:endParaRPr lang="ru-RU" sz="2000" spc="0" dirty="0" smtClean="0">
                <a:latin typeface="PT Sans"/>
                <a:cs typeface="PT Sans"/>
              </a:endParaRPr>
            </a:p>
            <a:p>
              <a:pPr marL="12700" marR="5080">
                <a:lnSpc>
                  <a:spcPct val="128400"/>
                </a:lnSpc>
                <a:spcBef>
                  <a:spcPts val="95"/>
                </a:spcBef>
              </a:pPr>
              <a:r>
                <a:rPr sz="2000" spc="0" dirty="0" err="1" smtClean="0">
                  <a:latin typeface="PT Sans"/>
                  <a:cs typeface="PT Sans"/>
                </a:rPr>
                <a:t>melekhova_ob</a:t>
              </a:r>
              <a:r>
                <a:rPr sz="2000" spc="0" dirty="0" smtClean="0">
                  <a:latin typeface="PT Sans"/>
                  <a:cs typeface="PT Sans"/>
                </a:rPr>
                <a:t>  </a:t>
              </a:r>
              <a:endParaRPr lang="ru-RU" sz="2000" spc="0" dirty="0" smtClean="0">
                <a:latin typeface="PT Sans"/>
                <a:cs typeface="PT Sans"/>
              </a:endParaRPr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4416496" y="4299224"/>
              <a:ext cx="369669" cy="1189719"/>
              <a:chOff x="4873696" y="4243241"/>
              <a:chExt cx="369669" cy="1189719"/>
            </a:xfrm>
          </p:grpSpPr>
          <p:grpSp>
            <p:nvGrpSpPr>
              <p:cNvPr id="43" name="Группа 42"/>
              <p:cNvGrpSpPr/>
              <p:nvPr/>
            </p:nvGrpSpPr>
            <p:grpSpPr>
              <a:xfrm>
                <a:off x="4873696" y="4243241"/>
                <a:ext cx="360051" cy="359359"/>
                <a:chOff x="3800675" y="4171922"/>
                <a:chExt cx="360051" cy="359359"/>
              </a:xfrm>
              <a:solidFill>
                <a:schemeClr val="accent3"/>
              </a:solidFill>
            </p:grpSpPr>
            <p:sp>
              <p:nvSpPr>
                <p:cNvPr id="4" name="object 42"/>
                <p:cNvSpPr/>
                <p:nvPr/>
              </p:nvSpPr>
              <p:spPr>
                <a:xfrm>
                  <a:off x="3986742" y="4267767"/>
                  <a:ext cx="74930" cy="77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9" h="77470">
                      <a:moveTo>
                        <a:pt x="57778" y="0"/>
                      </a:moveTo>
                      <a:lnTo>
                        <a:pt x="43648" y="3607"/>
                      </a:lnTo>
                      <a:lnTo>
                        <a:pt x="29285" y="6295"/>
                      </a:lnTo>
                      <a:lnTo>
                        <a:pt x="14724" y="8069"/>
                      </a:lnTo>
                      <a:lnTo>
                        <a:pt x="0" y="8931"/>
                      </a:lnTo>
                      <a:lnTo>
                        <a:pt x="0" y="77432"/>
                      </a:lnTo>
                      <a:lnTo>
                        <a:pt x="74322" y="77432"/>
                      </a:lnTo>
                      <a:lnTo>
                        <a:pt x="72841" y="57367"/>
                      </a:lnTo>
                      <a:lnTo>
                        <a:pt x="69560" y="37703"/>
                      </a:lnTo>
                      <a:lnTo>
                        <a:pt x="64524" y="18545"/>
                      </a:lnTo>
                      <a:lnTo>
                        <a:pt x="57778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5" name="object 43"/>
                <p:cNvSpPr/>
                <p:nvPr/>
              </p:nvSpPr>
              <p:spPr>
                <a:xfrm>
                  <a:off x="3990322" y="4171923"/>
                  <a:ext cx="116839" cy="80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40" h="80645">
                      <a:moveTo>
                        <a:pt x="3214" y="0"/>
                      </a:moveTo>
                      <a:lnTo>
                        <a:pt x="0" y="2607"/>
                      </a:lnTo>
                      <a:lnTo>
                        <a:pt x="18577" y="19759"/>
                      </a:lnTo>
                      <a:lnTo>
                        <a:pt x="35010" y="38593"/>
                      </a:lnTo>
                      <a:lnTo>
                        <a:pt x="49199" y="58937"/>
                      </a:lnTo>
                      <a:lnTo>
                        <a:pt x="61045" y="80625"/>
                      </a:lnTo>
                      <a:lnTo>
                        <a:pt x="74507" y="75487"/>
                      </a:lnTo>
                      <a:lnTo>
                        <a:pt x="87640" y="69470"/>
                      </a:lnTo>
                      <a:lnTo>
                        <a:pt x="100394" y="62560"/>
                      </a:lnTo>
                      <a:lnTo>
                        <a:pt x="112719" y="54741"/>
                      </a:lnTo>
                      <a:lnTo>
                        <a:pt x="116781" y="51652"/>
                      </a:lnTo>
                      <a:lnTo>
                        <a:pt x="92736" y="31640"/>
                      </a:lnTo>
                      <a:lnTo>
                        <a:pt x="65428" y="16009"/>
                      </a:lnTo>
                      <a:lnTo>
                        <a:pt x="35405" y="5287"/>
                      </a:lnTo>
                      <a:lnTo>
                        <a:pt x="3214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6" name="object 44"/>
                <p:cNvSpPr/>
                <p:nvPr/>
              </p:nvSpPr>
              <p:spPr>
                <a:xfrm>
                  <a:off x="3986742" y="4187807"/>
                  <a:ext cx="52705" cy="76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4" h="76834">
                      <a:moveTo>
                        <a:pt x="0" y="0"/>
                      </a:moveTo>
                      <a:lnTo>
                        <a:pt x="0" y="76468"/>
                      </a:lnTo>
                      <a:lnTo>
                        <a:pt x="13396" y="75681"/>
                      </a:lnTo>
                      <a:lnTo>
                        <a:pt x="26647" y="74090"/>
                      </a:lnTo>
                      <a:lnTo>
                        <a:pt x="39722" y="71696"/>
                      </a:lnTo>
                      <a:lnTo>
                        <a:pt x="52595" y="68500"/>
                      </a:lnTo>
                      <a:lnTo>
                        <a:pt x="42192" y="49632"/>
                      </a:lnTo>
                      <a:lnTo>
                        <a:pt x="29910" y="31843"/>
                      </a:lnTo>
                      <a:lnTo>
                        <a:pt x="15821" y="152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7" name="object 45"/>
                <p:cNvSpPr/>
                <p:nvPr/>
              </p:nvSpPr>
              <p:spPr>
                <a:xfrm>
                  <a:off x="4058491" y="4357630"/>
                  <a:ext cx="102235" cy="10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4" h="109220">
                      <a:moveTo>
                        <a:pt x="101892" y="0"/>
                      </a:moveTo>
                      <a:lnTo>
                        <a:pt x="14962" y="0"/>
                      </a:lnTo>
                      <a:lnTo>
                        <a:pt x="13620" y="19581"/>
                      </a:lnTo>
                      <a:lnTo>
                        <a:pt x="10654" y="38802"/>
                      </a:lnTo>
                      <a:lnTo>
                        <a:pt x="6101" y="57579"/>
                      </a:lnTo>
                      <a:lnTo>
                        <a:pt x="0" y="75830"/>
                      </a:lnTo>
                      <a:lnTo>
                        <a:pt x="14396" y="81576"/>
                      </a:lnTo>
                      <a:lnTo>
                        <a:pt x="28416" y="88276"/>
                      </a:lnTo>
                      <a:lnTo>
                        <a:pt x="42010" y="95951"/>
                      </a:lnTo>
                      <a:lnTo>
                        <a:pt x="55129" y="104625"/>
                      </a:lnTo>
                      <a:lnTo>
                        <a:pt x="60521" y="108656"/>
                      </a:lnTo>
                      <a:lnTo>
                        <a:pt x="77197" y="84946"/>
                      </a:lnTo>
                      <a:lnTo>
                        <a:pt x="89935" y="58647"/>
                      </a:lnTo>
                      <a:lnTo>
                        <a:pt x="98309" y="30188"/>
                      </a:lnTo>
                      <a:lnTo>
                        <a:pt x="101892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8" name="object 46"/>
                <p:cNvSpPr/>
                <p:nvPr/>
              </p:nvSpPr>
              <p:spPr>
                <a:xfrm>
                  <a:off x="3853754" y="4171922"/>
                  <a:ext cx="117475" cy="80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475" h="80645">
                      <a:moveTo>
                        <a:pt x="113776" y="0"/>
                      </a:moveTo>
                      <a:lnTo>
                        <a:pt x="81515" y="5302"/>
                      </a:lnTo>
                      <a:lnTo>
                        <a:pt x="51430" y="16063"/>
                      </a:lnTo>
                      <a:lnTo>
                        <a:pt x="24073" y="31750"/>
                      </a:lnTo>
                      <a:lnTo>
                        <a:pt x="0" y="51830"/>
                      </a:lnTo>
                      <a:lnTo>
                        <a:pt x="4272" y="54741"/>
                      </a:lnTo>
                      <a:lnTo>
                        <a:pt x="16595" y="62560"/>
                      </a:lnTo>
                      <a:lnTo>
                        <a:pt x="29347" y="69470"/>
                      </a:lnTo>
                      <a:lnTo>
                        <a:pt x="42479" y="75487"/>
                      </a:lnTo>
                      <a:lnTo>
                        <a:pt x="55945" y="80625"/>
                      </a:lnTo>
                      <a:lnTo>
                        <a:pt x="67791" y="58937"/>
                      </a:lnTo>
                      <a:lnTo>
                        <a:pt x="81980" y="38593"/>
                      </a:lnTo>
                      <a:lnTo>
                        <a:pt x="98413" y="19759"/>
                      </a:lnTo>
                      <a:lnTo>
                        <a:pt x="116991" y="2607"/>
                      </a:lnTo>
                      <a:lnTo>
                        <a:pt x="113776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9" name="object 47"/>
                <p:cNvSpPr/>
                <p:nvPr/>
              </p:nvSpPr>
              <p:spPr>
                <a:xfrm>
                  <a:off x="3921736" y="4187807"/>
                  <a:ext cx="52705" cy="76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4" h="76834">
                      <a:moveTo>
                        <a:pt x="52584" y="0"/>
                      </a:moveTo>
                      <a:lnTo>
                        <a:pt x="36749" y="15261"/>
                      </a:lnTo>
                      <a:lnTo>
                        <a:pt x="22664" y="31855"/>
                      </a:lnTo>
                      <a:lnTo>
                        <a:pt x="10392" y="49645"/>
                      </a:lnTo>
                      <a:lnTo>
                        <a:pt x="0" y="68500"/>
                      </a:lnTo>
                      <a:lnTo>
                        <a:pt x="12879" y="71696"/>
                      </a:lnTo>
                      <a:lnTo>
                        <a:pt x="25950" y="74090"/>
                      </a:lnTo>
                      <a:lnTo>
                        <a:pt x="39192" y="75681"/>
                      </a:lnTo>
                      <a:lnTo>
                        <a:pt x="52584" y="76468"/>
                      </a:lnTo>
                      <a:lnTo>
                        <a:pt x="52584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0" name="object 48"/>
                <p:cNvSpPr/>
                <p:nvPr/>
              </p:nvSpPr>
              <p:spPr>
                <a:xfrm>
                  <a:off x="3800675" y="4357630"/>
                  <a:ext cx="102235" cy="109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34" h="109220">
                      <a:moveTo>
                        <a:pt x="86929" y="0"/>
                      </a:moveTo>
                      <a:lnTo>
                        <a:pt x="0" y="0"/>
                      </a:lnTo>
                      <a:lnTo>
                        <a:pt x="3587" y="30179"/>
                      </a:lnTo>
                      <a:lnTo>
                        <a:pt x="11961" y="58639"/>
                      </a:lnTo>
                      <a:lnTo>
                        <a:pt x="24700" y="84943"/>
                      </a:lnTo>
                      <a:lnTo>
                        <a:pt x="41380" y="108656"/>
                      </a:lnTo>
                      <a:lnTo>
                        <a:pt x="46647" y="104719"/>
                      </a:lnTo>
                      <a:lnTo>
                        <a:pt x="59812" y="96013"/>
                      </a:lnTo>
                      <a:lnTo>
                        <a:pt x="73450" y="88307"/>
                      </a:lnTo>
                      <a:lnTo>
                        <a:pt x="87508" y="81585"/>
                      </a:lnTo>
                      <a:lnTo>
                        <a:pt x="101934" y="75830"/>
                      </a:lnTo>
                      <a:lnTo>
                        <a:pt x="95814" y="57570"/>
                      </a:lnTo>
                      <a:lnTo>
                        <a:pt x="91251" y="38794"/>
                      </a:lnTo>
                      <a:lnTo>
                        <a:pt x="88278" y="19578"/>
                      </a:lnTo>
                      <a:lnTo>
                        <a:pt x="86929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1" name="object 49"/>
                <p:cNvSpPr/>
                <p:nvPr/>
              </p:nvSpPr>
              <p:spPr>
                <a:xfrm>
                  <a:off x="3800681" y="4232944"/>
                  <a:ext cx="104139" cy="112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40" h="112395">
                      <a:moveTo>
                        <a:pt x="44490" y="0"/>
                      </a:moveTo>
                      <a:lnTo>
                        <a:pt x="26567" y="24248"/>
                      </a:lnTo>
                      <a:lnTo>
                        <a:pt x="12856" y="51362"/>
                      </a:lnTo>
                      <a:lnTo>
                        <a:pt x="3840" y="80859"/>
                      </a:lnTo>
                      <a:lnTo>
                        <a:pt x="0" y="112258"/>
                      </a:lnTo>
                      <a:lnTo>
                        <a:pt x="86918" y="112258"/>
                      </a:lnTo>
                      <a:lnTo>
                        <a:pt x="88429" y="91201"/>
                      </a:lnTo>
                      <a:lnTo>
                        <a:pt x="91796" y="70559"/>
                      </a:lnTo>
                      <a:lnTo>
                        <a:pt x="96991" y="50445"/>
                      </a:lnTo>
                      <a:lnTo>
                        <a:pt x="103986" y="30972"/>
                      </a:lnTo>
                      <a:lnTo>
                        <a:pt x="90006" y="25576"/>
                      </a:lnTo>
                      <a:lnTo>
                        <a:pt x="76372" y="19288"/>
                      </a:lnTo>
                      <a:lnTo>
                        <a:pt x="63134" y="12091"/>
                      </a:lnTo>
                      <a:lnTo>
                        <a:pt x="50344" y="3968"/>
                      </a:lnTo>
                      <a:lnTo>
                        <a:pt x="44490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2" name="object 50"/>
                <p:cNvSpPr/>
                <p:nvPr/>
              </p:nvSpPr>
              <p:spPr>
                <a:xfrm>
                  <a:off x="3900004" y="4267767"/>
                  <a:ext cx="74930" cy="77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9" h="77470">
                      <a:moveTo>
                        <a:pt x="16554" y="0"/>
                      </a:moveTo>
                      <a:lnTo>
                        <a:pt x="9802" y="18545"/>
                      </a:lnTo>
                      <a:lnTo>
                        <a:pt x="4762" y="37703"/>
                      </a:lnTo>
                      <a:lnTo>
                        <a:pt x="1480" y="57367"/>
                      </a:lnTo>
                      <a:lnTo>
                        <a:pt x="0" y="77432"/>
                      </a:lnTo>
                      <a:lnTo>
                        <a:pt x="74311" y="77432"/>
                      </a:lnTo>
                      <a:lnTo>
                        <a:pt x="74311" y="8931"/>
                      </a:lnTo>
                      <a:lnTo>
                        <a:pt x="59590" y="8069"/>
                      </a:lnTo>
                      <a:lnTo>
                        <a:pt x="45036" y="6295"/>
                      </a:lnTo>
                      <a:lnTo>
                        <a:pt x="30681" y="3607"/>
                      </a:lnTo>
                      <a:lnTo>
                        <a:pt x="16554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3" name="object 51"/>
                <p:cNvSpPr/>
                <p:nvPr/>
              </p:nvSpPr>
              <p:spPr>
                <a:xfrm>
                  <a:off x="3850352" y="4444921"/>
                  <a:ext cx="120014" cy="8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15" h="86359">
                      <a:moveTo>
                        <a:pt x="57013" y="0"/>
                      </a:moveTo>
                      <a:lnTo>
                        <a:pt x="16830" y="19167"/>
                      </a:lnTo>
                      <a:lnTo>
                        <a:pt x="0" y="30637"/>
                      </a:lnTo>
                      <a:lnTo>
                        <a:pt x="24190" y="51857"/>
                      </a:lnTo>
                      <a:lnTo>
                        <a:pt x="51895" y="68525"/>
                      </a:lnTo>
                      <a:lnTo>
                        <a:pt x="82530" y="80055"/>
                      </a:lnTo>
                      <a:lnTo>
                        <a:pt x="115514" y="85861"/>
                      </a:lnTo>
                      <a:lnTo>
                        <a:pt x="119755" y="82835"/>
                      </a:lnTo>
                      <a:lnTo>
                        <a:pt x="100364" y="64650"/>
                      </a:lnTo>
                      <a:lnTo>
                        <a:pt x="83386" y="44645"/>
                      </a:lnTo>
                      <a:lnTo>
                        <a:pt x="68906" y="23026"/>
                      </a:lnTo>
                      <a:lnTo>
                        <a:pt x="57013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4" name="object 52"/>
                <p:cNvSpPr/>
                <p:nvPr/>
              </p:nvSpPr>
              <p:spPr>
                <a:xfrm>
                  <a:off x="3900009" y="4357631"/>
                  <a:ext cx="74930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9" h="72390">
                      <a:moveTo>
                        <a:pt x="74311" y="0"/>
                      </a:moveTo>
                      <a:lnTo>
                        <a:pt x="0" y="0"/>
                      </a:lnTo>
                      <a:lnTo>
                        <a:pt x="1321" y="18562"/>
                      </a:lnTo>
                      <a:lnTo>
                        <a:pt x="4177" y="36782"/>
                      </a:lnTo>
                      <a:lnTo>
                        <a:pt x="8534" y="54577"/>
                      </a:lnTo>
                      <a:lnTo>
                        <a:pt x="14355" y="71861"/>
                      </a:lnTo>
                      <a:lnTo>
                        <a:pt x="29001" y="67991"/>
                      </a:lnTo>
                      <a:lnTo>
                        <a:pt x="43893" y="65111"/>
                      </a:lnTo>
                      <a:lnTo>
                        <a:pt x="59006" y="63219"/>
                      </a:lnTo>
                      <a:lnTo>
                        <a:pt x="74311" y="62312"/>
                      </a:lnTo>
                      <a:lnTo>
                        <a:pt x="74311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5" name="object 53"/>
                <p:cNvSpPr/>
                <p:nvPr/>
              </p:nvSpPr>
              <p:spPr>
                <a:xfrm>
                  <a:off x="3990960" y="4444916"/>
                  <a:ext cx="120014" cy="8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15" h="86359">
                      <a:moveTo>
                        <a:pt x="62762" y="0"/>
                      </a:moveTo>
                      <a:lnTo>
                        <a:pt x="50867" y="23078"/>
                      </a:lnTo>
                      <a:lnTo>
                        <a:pt x="36375" y="44713"/>
                      </a:lnTo>
                      <a:lnTo>
                        <a:pt x="19386" y="64703"/>
                      </a:lnTo>
                      <a:lnTo>
                        <a:pt x="0" y="82845"/>
                      </a:lnTo>
                      <a:lnTo>
                        <a:pt x="4240" y="85871"/>
                      </a:lnTo>
                      <a:lnTo>
                        <a:pt x="37226" y="80065"/>
                      </a:lnTo>
                      <a:lnTo>
                        <a:pt x="67863" y="68535"/>
                      </a:lnTo>
                      <a:lnTo>
                        <a:pt x="95564" y="51868"/>
                      </a:lnTo>
                      <a:lnTo>
                        <a:pt x="119745" y="30648"/>
                      </a:lnTo>
                      <a:lnTo>
                        <a:pt x="115357" y="27370"/>
                      </a:lnTo>
                      <a:lnTo>
                        <a:pt x="102853" y="19120"/>
                      </a:lnTo>
                      <a:lnTo>
                        <a:pt x="89888" y="11820"/>
                      </a:lnTo>
                      <a:lnTo>
                        <a:pt x="76509" y="5453"/>
                      </a:lnTo>
                      <a:lnTo>
                        <a:pt x="62762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6" name="object 54"/>
                <p:cNvSpPr/>
                <p:nvPr/>
              </p:nvSpPr>
              <p:spPr>
                <a:xfrm>
                  <a:off x="4056399" y="4232665"/>
                  <a:ext cx="104139" cy="1130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40" h="113029">
                      <a:moveTo>
                        <a:pt x="59254" y="0"/>
                      </a:moveTo>
                      <a:lnTo>
                        <a:pt x="14028" y="25825"/>
                      </a:lnTo>
                      <a:lnTo>
                        <a:pt x="0" y="31255"/>
                      </a:lnTo>
                      <a:lnTo>
                        <a:pt x="6985" y="50726"/>
                      </a:lnTo>
                      <a:lnTo>
                        <a:pt x="12180" y="70836"/>
                      </a:lnTo>
                      <a:lnTo>
                        <a:pt x="15549" y="91475"/>
                      </a:lnTo>
                      <a:lnTo>
                        <a:pt x="17057" y="112530"/>
                      </a:lnTo>
                      <a:lnTo>
                        <a:pt x="103986" y="112530"/>
                      </a:lnTo>
                      <a:lnTo>
                        <a:pt x="100128" y="81050"/>
                      </a:lnTo>
                      <a:lnTo>
                        <a:pt x="91063" y="51474"/>
                      </a:lnTo>
                      <a:lnTo>
                        <a:pt x="77277" y="24294"/>
                      </a:lnTo>
                      <a:lnTo>
                        <a:pt x="59254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7" name="object 55"/>
                <p:cNvSpPr/>
                <p:nvPr/>
              </p:nvSpPr>
              <p:spPr>
                <a:xfrm>
                  <a:off x="3919181" y="4432345"/>
                  <a:ext cx="55244" cy="8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" h="83184">
                      <a:moveTo>
                        <a:pt x="55139" y="0"/>
                      </a:moveTo>
                      <a:lnTo>
                        <a:pt x="41071" y="849"/>
                      </a:lnTo>
                      <a:lnTo>
                        <a:pt x="27173" y="2582"/>
                      </a:lnTo>
                      <a:lnTo>
                        <a:pt x="13473" y="5196"/>
                      </a:lnTo>
                      <a:lnTo>
                        <a:pt x="0" y="8690"/>
                      </a:lnTo>
                      <a:lnTo>
                        <a:pt x="10626" y="29134"/>
                      </a:lnTo>
                      <a:lnTo>
                        <a:pt x="23407" y="48389"/>
                      </a:lnTo>
                      <a:lnTo>
                        <a:pt x="38269" y="66292"/>
                      </a:lnTo>
                      <a:lnTo>
                        <a:pt x="55139" y="82678"/>
                      </a:lnTo>
                      <a:lnTo>
                        <a:pt x="55139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8" name="object 56"/>
                <p:cNvSpPr/>
                <p:nvPr/>
              </p:nvSpPr>
              <p:spPr>
                <a:xfrm>
                  <a:off x="3986744" y="4357630"/>
                  <a:ext cx="74930" cy="72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929" h="72390">
                      <a:moveTo>
                        <a:pt x="74322" y="0"/>
                      </a:moveTo>
                      <a:lnTo>
                        <a:pt x="0" y="0"/>
                      </a:lnTo>
                      <a:lnTo>
                        <a:pt x="0" y="62312"/>
                      </a:lnTo>
                      <a:lnTo>
                        <a:pt x="15311" y="63221"/>
                      </a:lnTo>
                      <a:lnTo>
                        <a:pt x="30437" y="65115"/>
                      </a:lnTo>
                      <a:lnTo>
                        <a:pt x="45341" y="67995"/>
                      </a:lnTo>
                      <a:lnTo>
                        <a:pt x="59987" y="71861"/>
                      </a:lnTo>
                      <a:lnTo>
                        <a:pt x="65790" y="54577"/>
                      </a:lnTo>
                      <a:lnTo>
                        <a:pt x="70139" y="36782"/>
                      </a:lnTo>
                      <a:lnTo>
                        <a:pt x="72995" y="18562"/>
                      </a:lnTo>
                      <a:lnTo>
                        <a:pt x="74322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19" name="object 57"/>
                <p:cNvSpPr/>
                <p:nvPr/>
              </p:nvSpPr>
              <p:spPr>
                <a:xfrm>
                  <a:off x="3986739" y="4432339"/>
                  <a:ext cx="55244" cy="8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45" h="83184">
                      <a:moveTo>
                        <a:pt x="0" y="0"/>
                      </a:moveTo>
                      <a:lnTo>
                        <a:pt x="0" y="82719"/>
                      </a:lnTo>
                      <a:lnTo>
                        <a:pt x="16861" y="66367"/>
                      </a:lnTo>
                      <a:lnTo>
                        <a:pt x="31735" y="48471"/>
                      </a:lnTo>
                      <a:lnTo>
                        <a:pt x="44534" y="29194"/>
                      </a:lnTo>
                      <a:lnTo>
                        <a:pt x="55171" y="8701"/>
                      </a:lnTo>
                      <a:lnTo>
                        <a:pt x="41697" y="5205"/>
                      </a:lnTo>
                      <a:lnTo>
                        <a:pt x="27986" y="2587"/>
                      </a:lnTo>
                      <a:lnTo>
                        <a:pt x="14074" y="85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4883320" y="5072915"/>
                <a:ext cx="360045" cy="360045"/>
                <a:chOff x="3800679" y="5386258"/>
                <a:chExt cx="360045" cy="360045"/>
              </a:xfrm>
              <a:solidFill>
                <a:schemeClr val="accent3"/>
              </a:solidFill>
            </p:grpSpPr>
            <p:sp>
              <p:nvSpPr>
                <p:cNvPr id="20" name="object 58"/>
                <p:cNvSpPr/>
                <p:nvPr/>
              </p:nvSpPr>
              <p:spPr>
                <a:xfrm>
                  <a:off x="4063508" y="5427730"/>
                  <a:ext cx="55880" cy="5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79" h="55879">
                      <a:moveTo>
                        <a:pt x="49108" y="0"/>
                      </a:moveTo>
                      <a:lnTo>
                        <a:pt x="6230" y="0"/>
                      </a:lnTo>
                      <a:lnTo>
                        <a:pt x="0" y="6219"/>
                      </a:lnTo>
                      <a:lnTo>
                        <a:pt x="0" y="49171"/>
                      </a:lnTo>
                      <a:lnTo>
                        <a:pt x="6230" y="55401"/>
                      </a:lnTo>
                      <a:lnTo>
                        <a:pt x="49108" y="55401"/>
                      </a:lnTo>
                      <a:lnTo>
                        <a:pt x="55317" y="49171"/>
                      </a:lnTo>
                      <a:lnTo>
                        <a:pt x="55317" y="6219"/>
                      </a:lnTo>
                      <a:lnTo>
                        <a:pt x="49108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21" name="object 59"/>
                <p:cNvSpPr/>
                <p:nvPr/>
              </p:nvSpPr>
              <p:spPr>
                <a:xfrm>
                  <a:off x="3927809" y="5513393"/>
                  <a:ext cx="106045" cy="106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45" h="106045">
                      <a:moveTo>
                        <a:pt x="7769" y="25381"/>
                      </a:moveTo>
                      <a:lnTo>
                        <a:pt x="4505" y="31606"/>
                      </a:lnTo>
                      <a:lnTo>
                        <a:pt x="2062" y="38271"/>
                      </a:lnTo>
                      <a:lnTo>
                        <a:pt x="530" y="45312"/>
                      </a:lnTo>
                      <a:lnTo>
                        <a:pt x="0" y="52668"/>
                      </a:lnTo>
                      <a:lnTo>
                        <a:pt x="4140" y="73228"/>
                      </a:lnTo>
                      <a:lnTo>
                        <a:pt x="15436" y="89997"/>
                      </a:lnTo>
                      <a:lnTo>
                        <a:pt x="32202" y="101292"/>
                      </a:lnTo>
                      <a:lnTo>
                        <a:pt x="52752" y="105431"/>
                      </a:lnTo>
                      <a:lnTo>
                        <a:pt x="73279" y="101292"/>
                      </a:lnTo>
                      <a:lnTo>
                        <a:pt x="90048" y="89997"/>
                      </a:lnTo>
                      <a:lnTo>
                        <a:pt x="101357" y="73228"/>
                      </a:lnTo>
                      <a:lnTo>
                        <a:pt x="104032" y="59966"/>
                      </a:lnTo>
                      <a:lnTo>
                        <a:pt x="33224" y="59966"/>
                      </a:lnTo>
                      <a:lnTo>
                        <a:pt x="22796" y="57859"/>
                      </a:lnTo>
                      <a:lnTo>
                        <a:pt x="14313" y="52143"/>
                      </a:lnTo>
                      <a:lnTo>
                        <a:pt x="8584" y="43617"/>
                      </a:lnTo>
                      <a:lnTo>
                        <a:pt x="6491" y="33224"/>
                      </a:lnTo>
                      <a:lnTo>
                        <a:pt x="6491" y="30449"/>
                      </a:lnTo>
                      <a:lnTo>
                        <a:pt x="7025" y="27894"/>
                      </a:lnTo>
                      <a:lnTo>
                        <a:pt x="7769" y="25381"/>
                      </a:lnTo>
                      <a:close/>
                    </a:path>
                    <a:path w="106045" h="106045">
                      <a:moveTo>
                        <a:pt x="76736" y="6481"/>
                      </a:moveTo>
                      <a:lnTo>
                        <a:pt x="33224" y="6481"/>
                      </a:lnTo>
                      <a:lnTo>
                        <a:pt x="43650" y="8579"/>
                      </a:lnTo>
                      <a:lnTo>
                        <a:pt x="52152" y="14304"/>
                      </a:lnTo>
                      <a:lnTo>
                        <a:pt x="57879" y="22803"/>
                      </a:lnTo>
                      <a:lnTo>
                        <a:pt x="59977" y="33224"/>
                      </a:lnTo>
                      <a:lnTo>
                        <a:pt x="57879" y="43617"/>
                      </a:lnTo>
                      <a:lnTo>
                        <a:pt x="52152" y="52120"/>
                      </a:lnTo>
                      <a:lnTo>
                        <a:pt x="43650" y="57859"/>
                      </a:lnTo>
                      <a:lnTo>
                        <a:pt x="33224" y="59966"/>
                      </a:lnTo>
                      <a:lnTo>
                        <a:pt x="104032" y="59966"/>
                      </a:lnTo>
                      <a:lnTo>
                        <a:pt x="105504" y="52668"/>
                      </a:lnTo>
                      <a:lnTo>
                        <a:pt x="101355" y="32163"/>
                      </a:lnTo>
                      <a:lnTo>
                        <a:pt x="90039" y="15422"/>
                      </a:lnTo>
                      <a:lnTo>
                        <a:pt x="76736" y="6481"/>
                      </a:lnTo>
                      <a:close/>
                    </a:path>
                    <a:path w="106045" h="106045">
                      <a:moveTo>
                        <a:pt x="52679" y="0"/>
                      </a:moveTo>
                      <a:lnTo>
                        <a:pt x="45317" y="529"/>
                      </a:lnTo>
                      <a:lnTo>
                        <a:pt x="38273" y="2058"/>
                      </a:lnTo>
                      <a:lnTo>
                        <a:pt x="31610" y="4501"/>
                      </a:lnTo>
                      <a:lnTo>
                        <a:pt x="25391" y="7769"/>
                      </a:lnTo>
                      <a:lnTo>
                        <a:pt x="27894" y="7015"/>
                      </a:lnTo>
                      <a:lnTo>
                        <a:pt x="30459" y="6481"/>
                      </a:lnTo>
                      <a:lnTo>
                        <a:pt x="76736" y="6481"/>
                      </a:lnTo>
                      <a:lnTo>
                        <a:pt x="73248" y="4137"/>
                      </a:lnTo>
                      <a:lnTo>
                        <a:pt x="52679" y="0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22" name="object 60"/>
                <p:cNvSpPr/>
                <p:nvPr/>
              </p:nvSpPr>
              <p:spPr>
                <a:xfrm>
                  <a:off x="3869853" y="5455426"/>
                  <a:ext cx="221615" cy="221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615" h="221615">
                      <a:moveTo>
                        <a:pt x="110635" y="0"/>
                      </a:moveTo>
                      <a:lnTo>
                        <a:pt x="67617" y="8711"/>
                      </a:lnTo>
                      <a:lnTo>
                        <a:pt x="32445" y="32450"/>
                      </a:lnTo>
                      <a:lnTo>
                        <a:pt x="8709" y="67626"/>
                      </a:lnTo>
                      <a:lnTo>
                        <a:pt x="0" y="110645"/>
                      </a:lnTo>
                      <a:lnTo>
                        <a:pt x="8709" y="153712"/>
                      </a:lnTo>
                      <a:lnTo>
                        <a:pt x="32445" y="188909"/>
                      </a:lnTo>
                      <a:lnTo>
                        <a:pt x="67617" y="212654"/>
                      </a:lnTo>
                      <a:lnTo>
                        <a:pt x="110635" y="221364"/>
                      </a:lnTo>
                      <a:lnTo>
                        <a:pt x="153703" y="212654"/>
                      </a:lnTo>
                      <a:lnTo>
                        <a:pt x="181862" y="193659"/>
                      </a:lnTo>
                      <a:lnTo>
                        <a:pt x="110635" y="193659"/>
                      </a:lnTo>
                      <a:lnTo>
                        <a:pt x="78358" y="187139"/>
                      </a:lnTo>
                      <a:lnTo>
                        <a:pt x="51994" y="169354"/>
                      </a:lnTo>
                      <a:lnTo>
                        <a:pt x="34215" y="142969"/>
                      </a:lnTo>
                      <a:lnTo>
                        <a:pt x="27695" y="110645"/>
                      </a:lnTo>
                      <a:lnTo>
                        <a:pt x="34215" y="78364"/>
                      </a:lnTo>
                      <a:lnTo>
                        <a:pt x="51994" y="52001"/>
                      </a:lnTo>
                      <a:lnTo>
                        <a:pt x="78358" y="34224"/>
                      </a:lnTo>
                      <a:lnTo>
                        <a:pt x="110635" y="27705"/>
                      </a:lnTo>
                      <a:lnTo>
                        <a:pt x="181868" y="27705"/>
                      </a:lnTo>
                      <a:lnTo>
                        <a:pt x="153703" y="8711"/>
                      </a:lnTo>
                      <a:lnTo>
                        <a:pt x="110635" y="0"/>
                      </a:lnTo>
                      <a:close/>
                    </a:path>
                    <a:path w="221615" h="221615">
                      <a:moveTo>
                        <a:pt x="181868" y="27705"/>
                      </a:moveTo>
                      <a:lnTo>
                        <a:pt x="110635" y="27705"/>
                      </a:lnTo>
                      <a:lnTo>
                        <a:pt x="142960" y="34224"/>
                      </a:lnTo>
                      <a:lnTo>
                        <a:pt x="169349" y="52001"/>
                      </a:lnTo>
                      <a:lnTo>
                        <a:pt x="187137" y="78364"/>
                      </a:lnTo>
                      <a:lnTo>
                        <a:pt x="193659" y="110645"/>
                      </a:lnTo>
                      <a:lnTo>
                        <a:pt x="187137" y="142969"/>
                      </a:lnTo>
                      <a:lnTo>
                        <a:pt x="169349" y="169354"/>
                      </a:lnTo>
                      <a:lnTo>
                        <a:pt x="142960" y="187139"/>
                      </a:lnTo>
                      <a:lnTo>
                        <a:pt x="110635" y="193659"/>
                      </a:lnTo>
                      <a:lnTo>
                        <a:pt x="181862" y="193659"/>
                      </a:lnTo>
                      <a:lnTo>
                        <a:pt x="188903" y="188909"/>
                      </a:lnTo>
                      <a:lnTo>
                        <a:pt x="212652" y="153712"/>
                      </a:lnTo>
                      <a:lnTo>
                        <a:pt x="221364" y="110645"/>
                      </a:lnTo>
                      <a:lnTo>
                        <a:pt x="212652" y="67626"/>
                      </a:lnTo>
                      <a:lnTo>
                        <a:pt x="188903" y="32450"/>
                      </a:lnTo>
                      <a:lnTo>
                        <a:pt x="181868" y="27705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  <p:sp>
              <p:nvSpPr>
                <p:cNvPr id="23" name="object 61"/>
                <p:cNvSpPr/>
                <p:nvPr/>
              </p:nvSpPr>
              <p:spPr>
                <a:xfrm>
                  <a:off x="3800679" y="5386258"/>
                  <a:ext cx="360045" cy="360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045" h="360045">
                      <a:moveTo>
                        <a:pt x="292210" y="0"/>
                      </a:moveTo>
                      <a:lnTo>
                        <a:pt x="67411" y="0"/>
                      </a:lnTo>
                      <a:lnTo>
                        <a:pt x="41179" y="5298"/>
                      </a:lnTo>
                      <a:lnTo>
                        <a:pt x="19750" y="19745"/>
                      </a:lnTo>
                      <a:lnTo>
                        <a:pt x="5299" y="41170"/>
                      </a:lnTo>
                      <a:lnTo>
                        <a:pt x="0" y="67401"/>
                      </a:lnTo>
                      <a:lnTo>
                        <a:pt x="0" y="292210"/>
                      </a:lnTo>
                      <a:lnTo>
                        <a:pt x="5299" y="318491"/>
                      </a:lnTo>
                      <a:lnTo>
                        <a:pt x="19750" y="339945"/>
                      </a:lnTo>
                      <a:lnTo>
                        <a:pt x="41179" y="354405"/>
                      </a:lnTo>
                      <a:lnTo>
                        <a:pt x="67411" y="359706"/>
                      </a:lnTo>
                      <a:lnTo>
                        <a:pt x="292210" y="359706"/>
                      </a:lnTo>
                      <a:lnTo>
                        <a:pt x="318491" y="354405"/>
                      </a:lnTo>
                      <a:lnTo>
                        <a:pt x="339945" y="339945"/>
                      </a:lnTo>
                      <a:lnTo>
                        <a:pt x="354405" y="318491"/>
                      </a:lnTo>
                      <a:lnTo>
                        <a:pt x="359706" y="292210"/>
                      </a:lnTo>
                      <a:lnTo>
                        <a:pt x="359706" y="262829"/>
                      </a:lnTo>
                      <a:lnTo>
                        <a:pt x="179806" y="262829"/>
                      </a:lnTo>
                      <a:lnTo>
                        <a:pt x="147531" y="256309"/>
                      </a:lnTo>
                      <a:lnTo>
                        <a:pt x="121170" y="238524"/>
                      </a:lnTo>
                      <a:lnTo>
                        <a:pt x="103395" y="212135"/>
                      </a:lnTo>
                      <a:lnTo>
                        <a:pt x="96876" y="179806"/>
                      </a:lnTo>
                      <a:lnTo>
                        <a:pt x="98335" y="164262"/>
                      </a:lnTo>
                      <a:lnTo>
                        <a:pt x="102533" y="149697"/>
                      </a:lnTo>
                      <a:lnTo>
                        <a:pt x="109201" y="136356"/>
                      </a:lnTo>
                      <a:lnTo>
                        <a:pt x="118069" y="124488"/>
                      </a:lnTo>
                      <a:lnTo>
                        <a:pt x="27705" y="124488"/>
                      </a:lnTo>
                      <a:lnTo>
                        <a:pt x="27705" y="67401"/>
                      </a:lnTo>
                      <a:lnTo>
                        <a:pt x="30832" y="51970"/>
                      </a:lnTo>
                      <a:lnTo>
                        <a:pt x="39352" y="39350"/>
                      </a:lnTo>
                      <a:lnTo>
                        <a:pt x="51975" y="30832"/>
                      </a:lnTo>
                      <a:lnTo>
                        <a:pt x="67411" y="27705"/>
                      </a:lnTo>
                      <a:lnTo>
                        <a:pt x="345317" y="27705"/>
                      </a:lnTo>
                      <a:lnTo>
                        <a:pt x="339945" y="19745"/>
                      </a:lnTo>
                      <a:lnTo>
                        <a:pt x="318491" y="5298"/>
                      </a:lnTo>
                      <a:lnTo>
                        <a:pt x="292210" y="0"/>
                      </a:lnTo>
                      <a:close/>
                    </a:path>
                    <a:path w="360045" h="360045">
                      <a:moveTo>
                        <a:pt x="345317" y="27705"/>
                      </a:moveTo>
                      <a:lnTo>
                        <a:pt x="292210" y="27705"/>
                      </a:lnTo>
                      <a:lnTo>
                        <a:pt x="307691" y="30832"/>
                      </a:lnTo>
                      <a:lnTo>
                        <a:pt x="320339" y="39350"/>
                      </a:lnTo>
                      <a:lnTo>
                        <a:pt x="328871" y="51970"/>
                      </a:lnTo>
                      <a:lnTo>
                        <a:pt x="332000" y="67401"/>
                      </a:lnTo>
                      <a:lnTo>
                        <a:pt x="332000" y="124488"/>
                      </a:lnTo>
                      <a:lnTo>
                        <a:pt x="241563" y="124488"/>
                      </a:lnTo>
                      <a:lnTo>
                        <a:pt x="250465" y="136356"/>
                      </a:lnTo>
                      <a:lnTo>
                        <a:pt x="257155" y="149697"/>
                      </a:lnTo>
                      <a:lnTo>
                        <a:pt x="261366" y="164262"/>
                      </a:lnTo>
                      <a:lnTo>
                        <a:pt x="262829" y="179806"/>
                      </a:lnTo>
                      <a:lnTo>
                        <a:pt x="256309" y="212135"/>
                      </a:lnTo>
                      <a:lnTo>
                        <a:pt x="238524" y="238524"/>
                      </a:lnTo>
                      <a:lnTo>
                        <a:pt x="212135" y="256309"/>
                      </a:lnTo>
                      <a:lnTo>
                        <a:pt x="179806" y="262829"/>
                      </a:lnTo>
                      <a:lnTo>
                        <a:pt x="359706" y="262829"/>
                      </a:lnTo>
                      <a:lnTo>
                        <a:pt x="359706" y="67401"/>
                      </a:lnTo>
                      <a:lnTo>
                        <a:pt x="354405" y="41170"/>
                      </a:lnTo>
                      <a:lnTo>
                        <a:pt x="345317" y="27705"/>
                      </a:lnTo>
                      <a:close/>
                    </a:path>
                  </a:pathLst>
                </a:custGeom>
                <a:grpFill/>
              </p:spPr>
              <p:txBody>
                <a:bodyPr wrap="square" lIns="0" tIns="0" rIns="0" bIns="0" rtlCol="0"/>
                <a:lstStyle/>
                <a:p>
                  <a:endParaRPr sz="1200"/>
                </a:p>
              </p:txBody>
            </p:sp>
          </p:grpSp>
          <p:sp>
            <p:nvSpPr>
              <p:cNvPr id="24" name="object 62"/>
              <p:cNvSpPr/>
              <p:nvPr/>
            </p:nvSpPr>
            <p:spPr>
              <a:xfrm>
                <a:off x="4873697" y="4660774"/>
                <a:ext cx="360045" cy="360045"/>
              </a:xfrm>
              <a:custGeom>
                <a:avLst/>
                <a:gdLst/>
                <a:ahLst/>
                <a:cxnLst/>
                <a:rect l="l" t="t" r="r" b="b"/>
                <a:pathLst>
                  <a:path w="360045" h="360045">
                    <a:moveTo>
                      <a:pt x="287760" y="0"/>
                    </a:moveTo>
                    <a:lnTo>
                      <a:pt x="71945" y="0"/>
                    </a:lnTo>
                    <a:lnTo>
                      <a:pt x="30351" y="1123"/>
                    </a:lnTo>
                    <a:lnTo>
                      <a:pt x="8993" y="8991"/>
                    </a:lnTo>
                    <a:lnTo>
                      <a:pt x="1124" y="30347"/>
                    </a:lnTo>
                    <a:lnTo>
                      <a:pt x="0" y="71934"/>
                    </a:lnTo>
                    <a:lnTo>
                      <a:pt x="0" y="287760"/>
                    </a:lnTo>
                    <a:lnTo>
                      <a:pt x="1124" y="329354"/>
                    </a:lnTo>
                    <a:lnTo>
                      <a:pt x="8993" y="350713"/>
                    </a:lnTo>
                    <a:lnTo>
                      <a:pt x="30351" y="358582"/>
                    </a:lnTo>
                    <a:lnTo>
                      <a:pt x="71945" y="359706"/>
                    </a:lnTo>
                    <a:lnTo>
                      <a:pt x="287760" y="359706"/>
                    </a:lnTo>
                    <a:lnTo>
                      <a:pt x="329354" y="358582"/>
                    </a:lnTo>
                    <a:lnTo>
                      <a:pt x="350713" y="350713"/>
                    </a:lnTo>
                    <a:lnTo>
                      <a:pt x="358582" y="329354"/>
                    </a:lnTo>
                    <a:lnTo>
                      <a:pt x="359706" y="287760"/>
                    </a:lnTo>
                    <a:lnTo>
                      <a:pt x="359706" y="261677"/>
                    </a:lnTo>
                    <a:lnTo>
                      <a:pt x="269279" y="261677"/>
                    </a:lnTo>
                    <a:lnTo>
                      <a:pt x="266504" y="261426"/>
                    </a:lnTo>
                    <a:lnTo>
                      <a:pt x="265050" y="260965"/>
                    </a:lnTo>
                    <a:lnTo>
                      <a:pt x="169785" y="260965"/>
                    </a:lnTo>
                    <a:lnTo>
                      <a:pt x="162539" y="260149"/>
                    </a:lnTo>
                    <a:lnTo>
                      <a:pt x="124802" y="243720"/>
                    </a:lnTo>
                    <a:lnTo>
                      <a:pt x="109682" y="231835"/>
                    </a:lnTo>
                    <a:lnTo>
                      <a:pt x="105965" y="228254"/>
                    </a:lnTo>
                    <a:lnTo>
                      <a:pt x="79332" y="193644"/>
                    </a:lnTo>
                    <a:lnTo>
                      <a:pt x="57212" y="156351"/>
                    </a:lnTo>
                    <a:lnTo>
                      <a:pt x="37778" y="115870"/>
                    </a:lnTo>
                    <a:lnTo>
                      <a:pt x="36888" y="112938"/>
                    </a:lnTo>
                    <a:lnTo>
                      <a:pt x="36923" y="110562"/>
                    </a:lnTo>
                    <a:lnTo>
                      <a:pt x="42250" y="105735"/>
                    </a:lnTo>
                    <a:lnTo>
                      <a:pt x="46417" y="105735"/>
                    </a:lnTo>
                    <a:lnTo>
                      <a:pt x="134011" y="105441"/>
                    </a:lnTo>
                    <a:lnTo>
                      <a:pt x="359706" y="98300"/>
                    </a:lnTo>
                    <a:lnTo>
                      <a:pt x="359706" y="71934"/>
                    </a:lnTo>
                    <a:lnTo>
                      <a:pt x="358582" y="30347"/>
                    </a:lnTo>
                    <a:lnTo>
                      <a:pt x="350713" y="8991"/>
                    </a:lnTo>
                    <a:lnTo>
                      <a:pt x="329354" y="1123"/>
                    </a:lnTo>
                    <a:lnTo>
                      <a:pt x="287760" y="0"/>
                    </a:lnTo>
                    <a:close/>
                  </a:path>
                  <a:path w="360045" h="360045">
                    <a:moveTo>
                      <a:pt x="359706" y="105242"/>
                    </a:moveTo>
                    <a:lnTo>
                      <a:pt x="311268" y="105242"/>
                    </a:lnTo>
                    <a:lnTo>
                      <a:pt x="314440" y="105368"/>
                    </a:lnTo>
                    <a:lnTo>
                      <a:pt x="319403" y="106865"/>
                    </a:lnTo>
                    <a:lnTo>
                      <a:pt x="320932" y="107682"/>
                    </a:lnTo>
                    <a:lnTo>
                      <a:pt x="321539" y="108572"/>
                    </a:lnTo>
                    <a:lnTo>
                      <a:pt x="322357" y="109954"/>
                    </a:lnTo>
                    <a:lnTo>
                      <a:pt x="322410" y="110562"/>
                    </a:lnTo>
                    <a:lnTo>
                      <a:pt x="322307" y="116365"/>
                    </a:lnTo>
                    <a:lnTo>
                      <a:pt x="300085" y="153827"/>
                    </a:lnTo>
                    <a:lnTo>
                      <a:pt x="282672" y="176413"/>
                    </a:lnTo>
                    <a:lnTo>
                      <a:pt x="278211" y="182905"/>
                    </a:lnTo>
                    <a:lnTo>
                      <a:pt x="277017" y="185983"/>
                    </a:lnTo>
                    <a:lnTo>
                      <a:pt x="275331" y="190057"/>
                    </a:lnTo>
                    <a:lnTo>
                      <a:pt x="276023" y="194077"/>
                    </a:lnTo>
                    <a:lnTo>
                      <a:pt x="279101" y="198046"/>
                    </a:lnTo>
                    <a:lnTo>
                      <a:pt x="280787" y="200130"/>
                    </a:lnTo>
                    <a:lnTo>
                      <a:pt x="284808" y="204203"/>
                    </a:lnTo>
                    <a:lnTo>
                      <a:pt x="291163" y="210255"/>
                    </a:lnTo>
                    <a:lnTo>
                      <a:pt x="291310" y="210255"/>
                    </a:lnTo>
                    <a:lnTo>
                      <a:pt x="291907" y="210852"/>
                    </a:lnTo>
                    <a:lnTo>
                      <a:pt x="320346" y="243751"/>
                    </a:lnTo>
                    <a:lnTo>
                      <a:pt x="322647" y="251196"/>
                    </a:lnTo>
                    <a:lnTo>
                      <a:pt x="322596" y="253447"/>
                    </a:lnTo>
                    <a:lnTo>
                      <a:pt x="321875" y="256107"/>
                    </a:lnTo>
                    <a:lnTo>
                      <a:pt x="320639" y="257468"/>
                    </a:lnTo>
                    <a:lnTo>
                      <a:pt x="316482" y="259950"/>
                    </a:lnTo>
                    <a:lnTo>
                      <a:pt x="313540" y="260578"/>
                    </a:lnTo>
                    <a:lnTo>
                      <a:pt x="309781" y="260578"/>
                    </a:lnTo>
                    <a:lnTo>
                      <a:pt x="271656" y="261175"/>
                    </a:lnTo>
                    <a:lnTo>
                      <a:pt x="269279" y="261677"/>
                    </a:lnTo>
                    <a:lnTo>
                      <a:pt x="359706" y="261677"/>
                    </a:lnTo>
                    <a:lnTo>
                      <a:pt x="359706" y="105242"/>
                    </a:lnTo>
                    <a:close/>
                  </a:path>
                  <a:path w="360045" h="360045">
                    <a:moveTo>
                      <a:pt x="216872" y="222558"/>
                    </a:moveTo>
                    <a:lnTo>
                      <a:pt x="204042" y="251447"/>
                    </a:lnTo>
                    <a:lnTo>
                      <a:pt x="203889" y="252557"/>
                    </a:lnTo>
                    <a:lnTo>
                      <a:pt x="193952" y="260567"/>
                    </a:lnTo>
                    <a:lnTo>
                      <a:pt x="176832" y="260567"/>
                    </a:lnTo>
                    <a:lnTo>
                      <a:pt x="169785" y="260965"/>
                    </a:lnTo>
                    <a:lnTo>
                      <a:pt x="265050" y="260965"/>
                    </a:lnTo>
                    <a:lnTo>
                      <a:pt x="260149" y="259437"/>
                    </a:lnTo>
                    <a:lnTo>
                      <a:pt x="257573" y="258348"/>
                    </a:lnTo>
                    <a:lnTo>
                      <a:pt x="229155" y="230872"/>
                    </a:lnTo>
                    <a:lnTo>
                      <a:pt x="226129" y="228003"/>
                    </a:lnTo>
                    <a:lnTo>
                      <a:pt x="219679" y="223333"/>
                    </a:lnTo>
                    <a:lnTo>
                      <a:pt x="216872" y="222558"/>
                    </a:lnTo>
                    <a:close/>
                  </a:path>
                  <a:path w="360045" h="360045">
                    <a:moveTo>
                      <a:pt x="134011" y="105441"/>
                    </a:moveTo>
                    <a:lnTo>
                      <a:pt x="87212" y="105441"/>
                    </a:lnTo>
                    <a:lnTo>
                      <a:pt x="88405" y="105640"/>
                    </a:lnTo>
                    <a:lnTo>
                      <a:pt x="89536" y="105965"/>
                    </a:lnTo>
                    <a:lnTo>
                      <a:pt x="90635" y="106405"/>
                    </a:lnTo>
                    <a:lnTo>
                      <a:pt x="91724" y="106865"/>
                    </a:lnTo>
                    <a:lnTo>
                      <a:pt x="92510" y="107284"/>
                    </a:lnTo>
                    <a:lnTo>
                      <a:pt x="93030" y="107682"/>
                    </a:lnTo>
                    <a:lnTo>
                      <a:pt x="93756" y="108122"/>
                    </a:lnTo>
                    <a:lnTo>
                      <a:pt x="95347" y="109221"/>
                    </a:lnTo>
                    <a:lnTo>
                      <a:pt x="96541" y="110802"/>
                    </a:lnTo>
                    <a:lnTo>
                      <a:pt x="97358" y="112938"/>
                    </a:lnTo>
                    <a:lnTo>
                      <a:pt x="99316" y="117860"/>
                    </a:lnTo>
                    <a:lnTo>
                      <a:pt x="112666" y="144749"/>
                    </a:lnTo>
                    <a:lnTo>
                      <a:pt x="115546" y="150707"/>
                    </a:lnTo>
                    <a:lnTo>
                      <a:pt x="138079" y="178245"/>
                    </a:lnTo>
                    <a:lnTo>
                      <a:pt x="140854" y="178245"/>
                    </a:lnTo>
                    <a:lnTo>
                      <a:pt x="149932" y="143063"/>
                    </a:lnTo>
                    <a:lnTo>
                      <a:pt x="149430" y="135817"/>
                    </a:lnTo>
                    <a:lnTo>
                      <a:pt x="149241" y="131849"/>
                    </a:lnTo>
                    <a:lnTo>
                      <a:pt x="148791" y="128226"/>
                    </a:lnTo>
                    <a:lnTo>
                      <a:pt x="147409" y="121671"/>
                    </a:lnTo>
                    <a:lnTo>
                      <a:pt x="146718" y="119389"/>
                    </a:lnTo>
                    <a:lnTo>
                      <a:pt x="146016" y="118101"/>
                    </a:lnTo>
                    <a:lnTo>
                      <a:pt x="145126" y="116310"/>
                    </a:lnTo>
                    <a:lnTo>
                      <a:pt x="142634" y="112938"/>
                    </a:lnTo>
                    <a:lnTo>
                      <a:pt x="138425" y="110802"/>
                    </a:lnTo>
                    <a:lnTo>
                      <a:pt x="131179" y="109713"/>
                    </a:lnTo>
                    <a:lnTo>
                      <a:pt x="131430" y="108520"/>
                    </a:lnTo>
                    <a:lnTo>
                      <a:pt x="133210" y="106331"/>
                    </a:lnTo>
                    <a:lnTo>
                      <a:pt x="134011" y="105441"/>
                    </a:lnTo>
                    <a:close/>
                  </a:path>
                  <a:path w="360045" h="360045">
                    <a:moveTo>
                      <a:pt x="359706" y="98300"/>
                    </a:moveTo>
                    <a:lnTo>
                      <a:pt x="174455" y="98300"/>
                    </a:lnTo>
                    <a:lnTo>
                      <a:pt x="182665" y="98412"/>
                    </a:lnTo>
                    <a:lnTo>
                      <a:pt x="189298" y="99045"/>
                    </a:lnTo>
                    <a:lnTo>
                      <a:pt x="204622" y="122970"/>
                    </a:lnTo>
                    <a:lnTo>
                      <a:pt x="204106" y="137152"/>
                    </a:lnTo>
                    <a:lnTo>
                      <a:pt x="204005" y="140425"/>
                    </a:lnTo>
                    <a:lnTo>
                      <a:pt x="203957" y="143063"/>
                    </a:lnTo>
                    <a:lnTo>
                      <a:pt x="203898" y="150707"/>
                    </a:lnTo>
                    <a:lnTo>
                      <a:pt x="203737" y="155859"/>
                    </a:lnTo>
                    <a:lnTo>
                      <a:pt x="212705" y="178005"/>
                    </a:lnTo>
                    <a:lnTo>
                      <a:pt x="213993" y="177460"/>
                    </a:lnTo>
                    <a:lnTo>
                      <a:pt x="239207" y="145053"/>
                    </a:lnTo>
                    <a:lnTo>
                      <a:pt x="255541" y="110562"/>
                    </a:lnTo>
                    <a:lnTo>
                      <a:pt x="256034" y="109692"/>
                    </a:lnTo>
                    <a:lnTo>
                      <a:pt x="257227" y="108195"/>
                    </a:lnTo>
                    <a:lnTo>
                      <a:pt x="257789" y="107672"/>
                    </a:lnTo>
                    <a:lnTo>
                      <a:pt x="258403" y="107284"/>
                    </a:lnTo>
                    <a:lnTo>
                      <a:pt x="258861" y="106939"/>
                    </a:lnTo>
                    <a:lnTo>
                      <a:pt x="259594" y="106562"/>
                    </a:lnTo>
                    <a:lnTo>
                      <a:pt x="262829" y="105818"/>
                    </a:lnTo>
                    <a:lnTo>
                      <a:pt x="263824" y="105797"/>
                    </a:lnTo>
                    <a:lnTo>
                      <a:pt x="299736" y="105797"/>
                    </a:lnTo>
                    <a:lnTo>
                      <a:pt x="307474" y="105735"/>
                    </a:lnTo>
                    <a:lnTo>
                      <a:pt x="311268" y="105242"/>
                    </a:lnTo>
                    <a:lnTo>
                      <a:pt x="359706" y="105242"/>
                    </a:lnTo>
                    <a:lnTo>
                      <a:pt x="359706" y="98300"/>
                    </a:lnTo>
                    <a:close/>
                  </a:path>
                  <a:path w="360045" h="360045">
                    <a:moveTo>
                      <a:pt x="299736" y="105797"/>
                    </a:moveTo>
                    <a:lnTo>
                      <a:pt x="263824" y="105797"/>
                    </a:lnTo>
                    <a:lnTo>
                      <a:pt x="264515" y="106038"/>
                    </a:lnTo>
                    <a:lnTo>
                      <a:pt x="299736" y="105797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wrap="square" lIns="0" tIns="0" rIns="0" bIns="0" rtlCol="0"/>
              <a:lstStyle/>
              <a:p>
                <a:endParaRPr sz="1200"/>
              </a:p>
            </p:txBody>
          </p:sp>
        </p:grpSp>
      </p:grpSp>
      <p:grpSp>
        <p:nvGrpSpPr>
          <p:cNvPr id="25" name="Группа 24"/>
          <p:cNvGrpSpPr/>
          <p:nvPr/>
        </p:nvGrpSpPr>
        <p:grpSpPr>
          <a:xfrm>
            <a:off x="550961" y="1090243"/>
            <a:ext cx="11090079" cy="3187121"/>
            <a:chOff x="1001368" y="1090243"/>
            <a:chExt cx="11090079" cy="3187121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xmlns="" id="{D563B1E6-9062-4ECD-BE2A-3C1C21518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86313" y="1090243"/>
              <a:ext cx="520188" cy="97282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xmlns="" id="{C57560FE-6C52-4016-9D07-3205A2A336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1368" y="2597809"/>
              <a:ext cx="11090079" cy="1679555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30734928-3205-4928-82AE-B061C6E40955}"/>
                </a:ext>
              </a:extLst>
            </p:cNvPr>
            <p:cNvSpPr txBox="1"/>
            <p:nvPr/>
          </p:nvSpPr>
          <p:spPr>
            <a:xfrm>
              <a:off x="3640329" y="3121258"/>
              <a:ext cx="58121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СПАСИБО  ЗА ВНИМАНИЕ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400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2673747" y="745648"/>
            <a:ext cx="7088346" cy="3385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3"/>
                </a:solidFill>
              </a:rPr>
              <a:t>БЮДЖЕТ </a:t>
            </a:r>
            <a:r>
              <a:rPr lang="ru-RU" sz="1600" b="1" dirty="0" smtClean="0">
                <a:solidFill>
                  <a:schemeClr val="accent3"/>
                </a:solidFill>
              </a:rPr>
              <a:t>ПРОЕКТОВ ПЕРМСКОГО КРАЯ </a:t>
            </a:r>
            <a:r>
              <a:rPr lang="ru-RU" sz="1600" b="1" dirty="0" smtClean="0">
                <a:solidFill>
                  <a:schemeClr val="accent1"/>
                </a:solidFill>
              </a:rPr>
              <a:t>В </a:t>
            </a:r>
            <a:r>
              <a:rPr lang="ru-RU" sz="1600" b="1" dirty="0">
                <a:solidFill>
                  <a:schemeClr val="accent1"/>
                </a:solidFill>
              </a:rPr>
              <a:t>2019-2024 ГОДАХ,</a:t>
            </a:r>
            <a:r>
              <a:rPr lang="ru-RU" sz="1600" b="1" dirty="0">
                <a:solidFill>
                  <a:schemeClr val="accent3"/>
                </a:solidFill>
              </a:rPr>
              <a:t> </a:t>
            </a:r>
            <a:r>
              <a:rPr lang="ru-RU" sz="1600" dirty="0">
                <a:solidFill>
                  <a:schemeClr val="accent3"/>
                </a:solidFill>
              </a:rPr>
              <a:t>млн рублей: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7350910" y="6497498"/>
            <a:ext cx="36711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chemeClr val="tx2"/>
                </a:solidFill>
              </a:rPr>
              <a:t>*</a:t>
            </a:r>
            <a:r>
              <a:rPr lang="ru-RU" sz="1200" dirty="0" smtClean="0">
                <a:solidFill>
                  <a:schemeClr val="tx2"/>
                </a:solidFill>
              </a:rPr>
              <a:t>по ДВУМ ПРОЕКТАМ финансирование не предусмотрено</a:t>
            </a:r>
            <a:endParaRPr lang="ru-RU" sz="12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F12FA25B-D888-4478-B756-8A551954E657}" type="slidenum">
              <a:rPr lang="ru-RU" smtClean="0">
                <a:solidFill>
                  <a:schemeClr val="tx1">
                    <a:lumMod val="50000"/>
                  </a:schemeClr>
                </a:solidFill>
              </a:rPr>
              <a:t>2</a:t>
            </a:fld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259" y="1708963"/>
            <a:ext cx="6444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tx2"/>
                </a:solidFill>
              </a:rPr>
              <a:t>Развитие системы оказания первичной медико-санитарной помощи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59505" y="2245239"/>
            <a:ext cx="6917754" cy="360000"/>
            <a:chOff x="238675" y="2393372"/>
            <a:chExt cx="6917754" cy="36000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75" y="2393372"/>
              <a:ext cx="360000" cy="36000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12429" y="2404095"/>
              <a:ext cx="6444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</a:rPr>
                <a:t>Борьба с сердечно-сосудистыми заболеваниями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59505" y="2737839"/>
            <a:ext cx="6917754" cy="360000"/>
            <a:chOff x="238675" y="3004236"/>
            <a:chExt cx="6917754" cy="360000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75" y="3004236"/>
              <a:ext cx="360000" cy="3600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712429" y="3014959"/>
              <a:ext cx="6444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</a:rPr>
                <a:t>Борьба с онкологическими заболеваниями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23168" y="3230439"/>
            <a:ext cx="6916014" cy="584775"/>
            <a:chOff x="240415" y="3587321"/>
            <a:chExt cx="6916014" cy="584775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415" y="3699708"/>
              <a:ext cx="356520" cy="360000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712429" y="3587321"/>
              <a:ext cx="6444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</a:rPr>
                <a:t>Развитие детского здравоохранения, включая создание </a:t>
              </a:r>
              <a:br>
                <a:rPr lang="ru-RU" sz="1600" dirty="0">
                  <a:solidFill>
                    <a:schemeClr val="tx2"/>
                  </a:solidFill>
                </a:rPr>
              </a:br>
              <a:r>
                <a:rPr lang="ru-RU" sz="1600" dirty="0">
                  <a:solidFill>
                    <a:schemeClr val="tx2"/>
                  </a:solidFill>
                </a:rPr>
                <a:t>современной инфраструктуры оказания медицинской помощи</a:t>
              </a: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192088" y="3986835"/>
            <a:ext cx="6953849" cy="616095"/>
            <a:chOff x="202580" y="4442236"/>
            <a:chExt cx="6953849" cy="616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580" y="4570283"/>
              <a:ext cx="432190" cy="360000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712429" y="4442236"/>
              <a:ext cx="6444000" cy="616095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</a:rPr>
                <a:t>Создание единого цифрового контура в здравоохранении Пермского края </a:t>
              </a:r>
              <a:br>
                <a:rPr lang="ru-RU" sz="1600" dirty="0">
                  <a:solidFill>
                    <a:schemeClr val="tx2"/>
                  </a:solidFill>
                </a:rPr>
              </a:br>
              <a:r>
                <a:rPr lang="ru-RU" sz="1600" dirty="0">
                  <a:solidFill>
                    <a:schemeClr val="tx2"/>
                  </a:solidFill>
                </a:rPr>
                <a:t>на основе единой государственной информационной системы здравоохранения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43049" y="4696509"/>
            <a:ext cx="6917754" cy="584775"/>
            <a:chOff x="238675" y="5328471"/>
            <a:chExt cx="6917754" cy="58477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675" y="5440858"/>
              <a:ext cx="360000" cy="360000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712429" y="5328471"/>
              <a:ext cx="6444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</a:rPr>
                <a:t>Обеспечение медицинских организаций системы здравоохранения квалифицированными кадрами*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257389" y="5413882"/>
            <a:ext cx="6903414" cy="396000"/>
            <a:chOff x="253015" y="6116381"/>
            <a:chExt cx="6903414" cy="396000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15" y="6116381"/>
              <a:ext cx="331320" cy="396000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712429" y="6145104"/>
              <a:ext cx="6444000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600" dirty="0">
                  <a:solidFill>
                    <a:schemeClr val="tx2"/>
                  </a:solidFill>
                </a:rPr>
                <a:t>Развитие экспорта медицинских услуг*</a:t>
              </a:r>
            </a:p>
          </p:txBody>
        </p:sp>
      </p:grpSp>
      <p:grpSp>
        <p:nvGrpSpPr>
          <p:cNvPr id="140" name="Группа 139"/>
          <p:cNvGrpSpPr/>
          <p:nvPr/>
        </p:nvGrpSpPr>
        <p:grpSpPr>
          <a:xfrm>
            <a:off x="5897844" y="1629046"/>
            <a:ext cx="6223616" cy="3776657"/>
            <a:chOff x="5842310" y="1962158"/>
            <a:chExt cx="6223616" cy="3776657"/>
          </a:xfrm>
        </p:grpSpPr>
        <p:grpSp>
          <p:nvGrpSpPr>
            <p:cNvPr id="68" name="Группа 67"/>
            <p:cNvGrpSpPr/>
            <p:nvPr/>
          </p:nvGrpSpPr>
          <p:grpSpPr>
            <a:xfrm>
              <a:off x="5842310" y="1962158"/>
              <a:ext cx="6223616" cy="3776657"/>
              <a:chOff x="7779916" y="1288090"/>
              <a:chExt cx="4212081" cy="3486665"/>
            </a:xfrm>
          </p:grpSpPr>
          <p:graphicFrame>
            <p:nvGraphicFramePr>
              <p:cNvPr id="87" name="Диаграмма 86"/>
              <p:cNvGraphicFramePr/>
              <p:nvPr>
                <p:extLst>
                  <p:ext uri="{D42A27DB-BD31-4B8C-83A1-F6EECF244321}">
                    <p14:modId xmlns:p14="http://schemas.microsoft.com/office/powerpoint/2010/main" val="2746057969"/>
                  </p:ext>
                </p:extLst>
              </p:nvPr>
            </p:nvGraphicFramePr>
            <p:xfrm>
              <a:off x="7779916" y="1288090"/>
              <a:ext cx="4212081" cy="348666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9"/>
              </a:graphicData>
            </a:graphic>
          </p:graphicFrame>
          <p:sp>
            <p:nvSpPr>
              <p:cNvPr id="88" name="TextBox 87"/>
              <p:cNvSpPr txBox="1"/>
              <p:nvPr/>
            </p:nvSpPr>
            <p:spPr>
              <a:xfrm>
                <a:off x="10070733" y="2638382"/>
                <a:ext cx="1403296" cy="795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7 273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Arial Narrow"/>
                    <a:ea typeface="+mn-ea"/>
                    <a:cs typeface="+mn-cs"/>
                  </a:rPr>
                  <a:t>млн рублей</a:t>
                </a:r>
                <a:endPara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endParaRPr>
              </a:p>
            </p:txBody>
          </p:sp>
        </p:grpSp>
        <p:cxnSp>
          <p:nvCxnSpPr>
            <p:cNvPr id="71" name="Соединительная линия уступом 70"/>
            <p:cNvCxnSpPr/>
            <p:nvPr/>
          </p:nvCxnSpPr>
          <p:spPr>
            <a:xfrm>
              <a:off x="8187003" y="2821056"/>
              <a:ext cx="828000" cy="756000"/>
            </a:xfrm>
            <a:prstGeom prst="bentConnector3">
              <a:avLst>
                <a:gd name="adj1" fmla="val 99804"/>
              </a:avLst>
            </a:prstGeom>
            <a:ln w="95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Группа 72"/>
            <p:cNvGrpSpPr/>
            <p:nvPr/>
          </p:nvGrpSpPr>
          <p:grpSpPr>
            <a:xfrm>
              <a:off x="8187003" y="2042075"/>
              <a:ext cx="2903016" cy="1303417"/>
              <a:chOff x="7928700" y="1245007"/>
              <a:chExt cx="2818769" cy="1493817"/>
            </a:xfrm>
          </p:grpSpPr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8515031" y="1250076"/>
                <a:ext cx="2232437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Прямая соединительная линия 84"/>
              <p:cNvCxnSpPr/>
              <p:nvPr/>
            </p:nvCxnSpPr>
            <p:spPr>
              <a:xfrm>
                <a:off x="8518433" y="1245007"/>
                <a:ext cx="0" cy="1493817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/>
              <p:nvPr/>
            </p:nvCxnSpPr>
            <p:spPr>
              <a:xfrm>
                <a:off x="7928700" y="2738824"/>
                <a:ext cx="586332" cy="0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Прямая соединительная линия 113"/>
              <p:cNvCxnSpPr>
                <a:endCxn id="125" idx="0"/>
              </p:cNvCxnSpPr>
              <p:nvPr/>
            </p:nvCxnSpPr>
            <p:spPr>
              <a:xfrm flipH="1">
                <a:off x="10747468" y="1245007"/>
                <a:ext cx="1" cy="695023"/>
              </a:xfrm>
              <a:prstGeom prst="line">
                <a:avLst/>
              </a:prstGeom>
              <a:ln w="95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4" name="Группа 73"/>
            <p:cNvGrpSpPr/>
            <p:nvPr/>
          </p:nvGrpSpPr>
          <p:grpSpPr>
            <a:xfrm flipV="1">
              <a:off x="8163132" y="4627994"/>
              <a:ext cx="3072874" cy="547185"/>
              <a:chOff x="8232419" y="1660733"/>
              <a:chExt cx="1651704" cy="1241667"/>
            </a:xfrm>
          </p:grpSpPr>
          <p:cxnSp>
            <p:nvCxnSpPr>
              <p:cNvPr id="80" name="Прямая соединительная линия 79"/>
              <p:cNvCxnSpPr/>
              <p:nvPr/>
            </p:nvCxnSpPr>
            <p:spPr>
              <a:xfrm flipV="1">
                <a:off x="8518433" y="1660737"/>
                <a:ext cx="1365690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>
                <a:endCxn id="126" idx="2"/>
              </p:cNvCxnSpPr>
              <p:nvPr/>
            </p:nvCxnSpPr>
            <p:spPr>
              <a:xfrm flipH="1">
                <a:off x="9882012" y="1660735"/>
                <a:ext cx="0" cy="1066806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8518433" y="1660733"/>
                <a:ext cx="0" cy="1241667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 flipV="1">
                <a:off x="8232419" y="2902400"/>
                <a:ext cx="286014" cy="0"/>
              </a:xfrm>
              <a:prstGeom prst="line">
                <a:avLst/>
              </a:prstGeom>
              <a:ln w="95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" name="Группа 74"/>
            <p:cNvGrpSpPr/>
            <p:nvPr/>
          </p:nvGrpSpPr>
          <p:grpSpPr>
            <a:xfrm flipV="1">
              <a:off x="8145165" y="4035938"/>
              <a:ext cx="2055069" cy="970173"/>
              <a:chOff x="7346332" y="1453942"/>
              <a:chExt cx="2873261" cy="1153859"/>
            </a:xfrm>
          </p:grpSpPr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8264728" y="1453942"/>
                <a:ext cx="1954865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Прямая соединительная линия 77"/>
              <p:cNvCxnSpPr/>
              <p:nvPr/>
            </p:nvCxnSpPr>
            <p:spPr>
              <a:xfrm>
                <a:off x="8264728" y="1460645"/>
                <a:ext cx="0" cy="1147156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Прямая соединительная линия 78"/>
              <p:cNvCxnSpPr/>
              <p:nvPr/>
            </p:nvCxnSpPr>
            <p:spPr>
              <a:xfrm flipV="1">
                <a:off x="7346332" y="2607801"/>
                <a:ext cx="902768" cy="0"/>
              </a:xfrm>
              <a:prstGeom prst="line">
                <a:avLst/>
              </a:prstGeom>
              <a:ln w="95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4" name="Рисунок 1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584430" y="2407822"/>
              <a:ext cx="396000" cy="396000"/>
            </a:xfrm>
            <a:prstGeom prst="rect">
              <a:avLst/>
            </a:prstGeom>
          </p:spPr>
        </p:pic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892018" y="2648511"/>
              <a:ext cx="396000" cy="396000"/>
            </a:xfrm>
            <a:prstGeom prst="rect">
              <a:avLst/>
            </a:prstGeom>
          </p:spPr>
        </p:pic>
        <p:pic>
          <p:nvPicPr>
            <p:cNvPr id="126" name="Рисунок 12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1034079" y="4304338"/>
              <a:ext cx="396000" cy="400714"/>
            </a:xfrm>
            <a:prstGeom prst="rect">
              <a:avLst/>
            </a:prstGeom>
          </p:spPr>
        </p:pic>
        <p:pic>
          <p:nvPicPr>
            <p:cNvPr id="128" name="Рисунок 12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032175" y="4750707"/>
              <a:ext cx="396000" cy="396000"/>
            </a:xfrm>
            <a:prstGeom prst="rect">
              <a:avLst/>
            </a:prstGeom>
          </p:spPr>
        </p:pic>
        <p:pic>
          <p:nvPicPr>
            <p:cNvPr id="129" name="Рисунок 12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816999" y="3236128"/>
              <a:ext cx="396000" cy="396000"/>
            </a:xfrm>
            <a:prstGeom prst="rect">
              <a:avLst/>
            </a:prstGeom>
          </p:spPr>
        </p:pic>
        <p:grpSp>
          <p:nvGrpSpPr>
            <p:cNvPr id="134" name="Группа 133"/>
            <p:cNvGrpSpPr/>
            <p:nvPr/>
          </p:nvGrpSpPr>
          <p:grpSpPr>
            <a:xfrm>
              <a:off x="8189167" y="2210317"/>
              <a:ext cx="1593263" cy="197512"/>
              <a:chOff x="8200540" y="2242091"/>
              <a:chExt cx="1593263" cy="64230"/>
            </a:xfrm>
          </p:grpSpPr>
          <p:cxnSp>
            <p:nvCxnSpPr>
              <p:cNvPr id="119" name="Прямая соединительная линия 118"/>
              <p:cNvCxnSpPr/>
              <p:nvPr/>
            </p:nvCxnSpPr>
            <p:spPr>
              <a:xfrm>
                <a:off x="8200540" y="2242091"/>
                <a:ext cx="1593263" cy="0"/>
              </a:xfrm>
              <a:prstGeom prst="line">
                <a:avLst/>
              </a:prstGeom>
              <a:ln w="95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>
                <a:endCxn id="124" idx="0"/>
              </p:cNvCxnSpPr>
              <p:nvPr/>
            </p:nvCxnSpPr>
            <p:spPr>
              <a:xfrm>
                <a:off x="9793803" y="2242432"/>
                <a:ext cx="0" cy="63889"/>
              </a:xfrm>
              <a:prstGeom prst="line">
                <a:avLst/>
              </a:prstGeom>
              <a:ln w="95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135" name="Таблица 1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68543"/>
              </p:ext>
            </p:extLst>
          </p:nvPr>
        </p:nvGraphicFramePr>
        <p:xfrm>
          <a:off x="7163883" y="4957240"/>
          <a:ext cx="4780535" cy="1130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150">
                  <a:extLst>
                    <a:ext uri="{9D8B030D-6E8A-4147-A177-3AD203B41FA5}">
                      <a16:colId xmlns:a16="http://schemas.microsoft.com/office/drawing/2014/main" xmlns="" val="1401834872"/>
                    </a:ext>
                  </a:extLst>
                </a:gridCol>
                <a:gridCol w="3018385">
                  <a:extLst>
                    <a:ext uri="{9D8B030D-6E8A-4147-A177-3AD203B41FA5}">
                      <a16:colId xmlns:a16="http://schemas.microsoft.com/office/drawing/2014/main" xmlns="" val="83761303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accent2"/>
                          </a:solidFill>
                        </a:rPr>
                        <a:t>ИСТОЧНИКИ</a:t>
                      </a:r>
                      <a:r>
                        <a:rPr lang="ru-RU" sz="1600" baseline="0" dirty="0" smtClean="0">
                          <a:solidFill>
                            <a:schemeClr val="accent2"/>
                          </a:solidFill>
                        </a:rPr>
                        <a:t> ФИНАНСИРОВАНИЯ, </a:t>
                      </a:r>
                      <a:r>
                        <a:rPr lang="ru-RU" sz="1600" b="0" baseline="0" dirty="0" smtClean="0">
                          <a:solidFill>
                            <a:schemeClr val="accent2"/>
                          </a:solidFill>
                        </a:rPr>
                        <a:t>млн рублей</a:t>
                      </a:r>
                      <a:endParaRPr lang="ru-RU" sz="1600" b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26823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5 572 млн. руб.</a:t>
                      </a:r>
                      <a:endParaRPr lang="ru-RU" sz="1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федеральный</a:t>
                      </a:r>
                      <a:r>
                        <a:rPr lang="ru-RU" sz="1400" baseline="0" dirty="0" smtClean="0">
                          <a:solidFill>
                            <a:schemeClr val="tx2"/>
                          </a:solidFill>
                        </a:rPr>
                        <a:t> бюджет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2763019"/>
                  </a:ext>
                </a:extLst>
              </a:tr>
              <a:tr h="38892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   785</a:t>
                      </a:r>
                      <a:r>
                        <a:rPr lang="ru-RU" sz="1800" b="1" baseline="0" dirty="0" smtClean="0"/>
                        <a:t> млн. руб.</a:t>
                      </a:r>
                      <a:endParaRPr lang="ru-RU" sz="1800" b="1" dirty="0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/>
                          </a:solidFill>
                        </a:rPr>
                        <a:t>бюджет Пермского края</a:t>
                      </a:r>
                      <a:endParaRPr lang="ru-RU" sz="14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0146437"/>
                  </a:ext>
                </a:extLst>
              </a:tr>
            </a:tbl>
          </a:graphicData>
        </a:graphic>
      </p:graphicFrame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64" y="1647613"/>
            <a:ext cx="4642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6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8908" y="1252253"/>
            <a:ext cx="3968840" cy="542591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96000" y="6462000"/>
            <a:ext cx="396000" cy="396000"/>
          </a:xfrm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3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70368" y="638967"/>
            <a:ext cx="11435007" cy="532396"/>
            <a:chOff x="253017" y="596669"/>
            <a:chExt cx="11296660" cy="474737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865195" y="691754"/>
              <a:ext cx="10684482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"РАЗВИТИЕ СИСТЕМЫ ОКАЗАНИЯ ПЕРВИЧНОЙ МЕДИКО-САНИТАРНОЙ ПОМОЩИ". 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17" y="596669"/>
              <a:ext cx="612178" cy="47473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858001" y="1060163"/>
            <a:ext cx="53339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8650" algn="r"/>
                <a:tab pos="806450" algn="l"/>
              </a:tabLst>
            </a:pPr>
            <a:r>
              <a:rPr lang="ru-RU" sz="2800" b="1" dirty="0">
                <a:solidFill>
                  <a:srgbClr val="D73232"/>
                </a:solidFill>
              </a:rPr>
              <a:t>6</a:t>
            </a:r>
            <a:r>
              <a:rPr lang="ru-RU" dirty="0" smtClean="0">
                <a:solidFill>
                  <a:schemeClr val="tx2"/>
                </a:solidFill>
              </a:rPr>
              <a:t> передвижных медицинских комплексов</a:t>
            </a:r>
          </a:p>
          <a:p>
            <a:pPr>
              <a:tabLst>
                <a:tab pos="628650" algn="r"/>
                <a:tab pos="806450" algn="l"/>
              </a:tabLst>
            </a:pPr>
            <a:r>
              <a:rPr lang="ru-RU" sz="2400" b="1" dirty="0">
                <a:solidFill>
                  <a:schemeClr val="accent1"/>
                </a:solidFill>
              </a:rPr>
              <a:t>+ 22 </a:t>
            </a:r>
            <a:r>
              <a:rPr lang="ru-RU" b="1" dirty="0">
                <a:solidFill>
                  <a:schemeClr val="accent1"/>
                </a:solidFill>
              </a:rPr>
              <a:t>тыс. </a:t>
            </a:r>
            <a:r>
              <a:rPr lang="ru-RU" sz="1400" dirty="0" smtClean="0">
                <a:solidFill>
                  <a:srgbClr val="44546A"/>
                </a:solidFill>
              </a:rPr>
              <a:t>флюорографических исследований в 2020 году</a:t>
            </a:r>
            <a:endParaRPr lang="ru-RU" sz="1400" dirty="0">
              <a:solidFill>
                <a:srgbClr val="44546A"/>
              </a:solidFill>
            </a:endParaRPr>
          </a:p>
          <a:p>
            <a:pPr>
              <a:tabLst>
                <a:tab pos="628650" algn="r"/>
                <a:tab pos="806450" algn="l"/>
              </a:tabLst>
            </a:pPr>
            <a:r>
              <a:rPr lang="ru-RU" sz="2400" b="1" dirty="0">
                <a:solidFill>
                  <a:schemeClr val="accent1"/>
                </a:solidFill>
              </a:rPr>
              <a:t>+ 24,5 </a:t>
            </a:r>
            <a:r>
              <a:rPr lang="ru-RU" b="1" dirty="0">
                <a:solidFill>
                  <a:schemeClr val="accent1"/>
                </a:solidFill>
              </a:rPr>
              <a:t>тыс. </a:t>
            </a:r>
            <a:r>
              <a:rPr lang="ru-RU" sz="1400" dirty="0" err="1" smtClean="0">
                <a:solidFill>
                  <a:srgbClr val="44546A"/>
                </a:solidFill>
              </a:rPr>
              <a:t>маммографических</a:t>
            </a:r>
            <a:r>
              <a:rPr lang="ru-RU" sz="1400" dirty="0" smtClean="0">
                <a:solidFill>
                  <a:srgbClr val="44546A"/>
                </a:solidFill>
              </a:rPr>
              <a:t> исследований в 2020 году</a:t>
            </a:r>
          </a:p>
        </p:txBody>
      </p:sp>
      <p:pic>
        <p:nvPicPr>
          <p:cNvPr id="31" name="Рисунок 30" descr="https://s14.stc.all.kpcdn.net/share/i/12/11167199/inx960x6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6" t="415" r="2978"/>
          <a:stretch>
            <a:fillRect/>
          </a:stretch>
        </p:blipFill>
        <p:spPr bwMode="auto">
          <a:xfrm>
            <a:off x="6048029" y="5182690"/>
            <a:ext cx="2069812" cy="141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http://www.adm44.ru/i/news/img094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490" r="8627" b="2075"/>
          <a:stretch/>
        </p:blipFill>
        <p:spPr bwMode="auto">
          <a:xfrm>
            <a:off x="3992880" y="5189051"/>
            <a:ext cx="1959223" cy="139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68" y="1252253"/>
            <a:ext cx="4328535" cy="54259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0368" y="1170618"/>
            <a:ext cx="65706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628650" algn="r"/>
                <a:tab pos="806450" algn="l"/>
              </a:tabLst>
            </a:pPr>
            <a:r>
              <a:rPr lang="ru-RU" sz="2800" b="1" dirty="0" smtClean="0">
                <a:solidFill>
                  <a:srgbClr val="D73232"/>
                </a:solidFill>
              </a:rPr>
              <a:t>+ 24 </a:t>
            </a:r>
            <a:r>
              <a:rPr lang="ru-RU" dirty="0" smtClean="0">
                <a:solidFill>
                  <a:srgbClr val="44546A"/>
                </a:solidFill>
              </a:rPr>
              <a:t>фельдшерско-акушерских пункта в территориях, </a:t>
            </a:r>
          </a:p>
          <a:p>
            <a:pPr lvl="0">
              <a:tabLst>
                <a:tab pos="628650" algn="r"/>
                <a:tab pos="806450" algn="l"/>
              </a:tabLst>
            </a:pPr>
            <a:r>
              <a:rPr lang="ru-RU" b="1" dirty="0" smtClean="0">
                <a:solidFill>
                  <a:srgbClr val="44546A"/>
                </a:solidFill>
              </a:rPr>
              <a:t>где их никогда не было </a:t>
            </a:r>
            <a:r>
              <a:rPr lang="ru-RU" dirty="0" smtClean="0">
                <a:solidFill>
                  <a:srgbClr val="44546A"/>
                </a:solidFill>
              </a:rPr>
              <a:t/>
            </a:r>
            <a:br>
              <a:rPr lang="ru-RU" dirty="0" smtClean="0">
                <a:solidFill>
                  <a:srgbClr val="44546A"/>
                </a:solidFill>
              </a:rPr>
            </a:br>
            <a:r>
              <a:rPr lang="ru-RU" sz="2400" b="1" dirty="0" smtClean="0">
                <a:solidFill>
                  <a:schemeClr val="accent1"/>
                </a:solidFill>
              </a:rPr>
              <a:t>+ 5 420 </a:t>
            </a:r>
            <a:r>
              <a:rPr lang="ru-RU" sz="1400" dirty="0" smtClean="0">
                <a:solidFill>
                  <a:srgbClr val="44546A"/>
                </a:solidFill>
              </a:rPr>
              <a:t>ЧЕЛОВЕК ПОЛУЧАТ МЕДИЦИНСКУЮ ПОМОЩЬ ПО МЕСТУ ЖИТЕЛЬСТВА</a:t>
            </a:r>
            <a:endParaRPr lang="ru-RU" sz="14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509547" y="1413972"/>
            <a:ext cx="420665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РЕЗУЛЬТАТЫ </a:t>
            </a:r>
            <a:r>
              <a:rPr lang="ru-RU" sz="2000" b="1" dirty="0" smtClean="0">
                <a:solidFill>
                  <a:schemeClr val="accent1"/>
                </a:solidFill>
              </a:rPr>
              <a:t>2019 ГОД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70809" y="6462000"/>
            <a:ext cx="396000" cy="396000"/>
          </a:xfrm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4</a:t>
            </a:fld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25364" y="4010164"/>
            <a:ext cx="39750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algn="ctr"/>
            <a:r>
              <a:rPr lang="ru-RU" dirty="0" smtClean="0"/>
              <a:t>ПЛАН НА </a:t>
            </a:r>
            <a:r>
              <a:rPr lang="ru-RU" dirty="0" smtClean="0">
                <a:solidFill>
                  <a:schemeClr val="accent1"/>
                </a:solidFill>
              </a:rPr>
              <a:t>2020 ГОД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3017" y="596669"/>
            <a:ext cx="11296660" cy="474737"/>
            <a:chOff x="253017" y="596669"/>
            <a:chExt cx="11296660" cy="474737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865195" y="691754"/>
              <a:ext cx="10684482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"РАЗВИТИЕ СИСТЕМЫ ОКАЗАНИЯ ПЕРВИЧНОЙ МЕДИКО-САНИТАРНОЙ ПОМОЩИ"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17" y="596669"/>
              <a:ext cx="612178" cy="47473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606556" y="1945381"/>
            <a:ext cx="46710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161</a:t>
            </a:r>
            <a:r>
              <a:rPr lang="ru-RU" dirty="0" smtClean="0">
                <a:solidFill>
                  <a:schemeClr val="tx2"/>
                </a:solidFill>
              </a:rPr>
              <a:t> вылет санитарной авиации </a:t>
            </a:r>
            <a:r>
              <a:rPr lang="ru-RU" sz="1400" dirty="0">
                <a:solidFill>
                  <a:schemeClr val="tx2"/>
                </a:solidFill>
              </a:rPr>
              <a:t>(план 117)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200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эвакуированных пациентов,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в том числе 39 детей, из них 5 детей до 1 года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11820" y="4569207"/>
            <a:ext cx="3427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+154 </a:t>
            </a:r>
            <a:r>
              <a:rPr lang="ru-RU" dirty="0" smtClean="0">
                <a:solidFill>
                  <a:schemeClr val="tx2"/>
                </a:solidFill>
              </a:rPr>
              <a:t>эвакуированных пациента 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1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вертолетная </a:t>
            </a:r>
            <a:r>
              <a:rPr lang="ru-RU" dirty="0">
                <a:solidFill>
                  <a:schemeClr val="tx2"/>
                </a:solidFill>
              </a:rPr>
              <a:t>площадка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389" y="1018421"/>
            <a:ext cx="4328535" cy="5444200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61213" y="6367468"/>
            <a:ext cx="2903617" cy="438953"/>
            <a:chOff x="360651" y="6350335"/>
            <a:chExt cx="2903617" cy="438953"/>
          </a:xfrm>
        </p:grpSpPr>
        <p:sp>
          <p:nvSpPr>
            <p:cNvPr id="19" name="TextBox 15"/>
            <p:cNvSpPr txBox="1"/>
            <p:nvPr/>
          </p:nvSpPr>
          <p:spPr>
            <a:xfrm>
              <a:off x="764866" y="6460710"/>
              <a:ext cx="24994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 Narrow"/>
                  <a:ea typeface="+mn-ea"/>
                  <a:cs typeface="+mn-cs"/>
                </a:rPr>
                <a:t>количество эвакуированных пациентов</a:t>
              </a: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0651" y="6350335"/>
              <a:ext cx="438953" cy="4389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567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5</a:t>
            </a:fld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01125" y="596760"/>
            <a:ext cx="8727026" cy="538316"/>
            <a:chOff x="301125" y="596760"/>
            <a:chExt cx="8727026" cy="538316"/>
          </a:xfrm>
        </p:grpSpPr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865195" y="691754"/>
              <a:ext cx="8162956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"БОРЬБА </a:t>
              </a:r>
              <a:r>
                <a:rPr lang="ru-RU" sz="1600" b="1" dirty="0">
                  <a:solidFill>
                    <a:schemeClr val="accent1"/>
                  </a:solidFill>
                </a:rPr>
                <a:t>С СЕРДЕЧНО-СОСУДИСТЫМИ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ЗАБОЛЕВАНИЯМИ"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25" y="596760"/>
              <a:ext cx="538316" cy="53831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494143" y="4119284"/>
            <a:ext cx="5783455" cy="54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  <a:tabLst>
                <a:tab pos="628650" algn="r"/>
                <a:tab pos="806450" algn="l"/>
              </a:tabLst>
            </a:pPr>
            <a:r>
              <a:rPr lang="ru-RU" sz="2400" b="1" dirty="0" smtClean="0">
                <a:solidFill>
                  <a:schemeClr val="accent1"/>
                </a:solidFill>
              </a:rPr>
              <a:t>+ 129</a:t>
            </a:r>
            <a:r>
              <a:rPr lang="ru-RU" sz="1600" dirty="0" smtClean="0">
                <a:solidFill>
                  <a:schemeClr val="accent1"/>
                </a:solidFill>
              </a:rPr>
              <a:t> </a:t>
            </a:r>
            <a:r>
              <a:rPr lang="ru-RU" sz="1600" b="1" dirty="0" smtClean="0">
                <a:solidFill>
                  <a:schemeClr val="tx2"/>
                </a:solidFill>
              </a:rPr>
              <a:t>единиц</a:t>
            </a:r>
            <a:r>
              <a:rPr lang="ru-RU" sz="1600" dirty="0" smtClean="0">
                <a:solidFill>
                  <a:schemeClr val="tx2"/>
                </a:solidFill>
              </a:rPr>
              <a:t> </a:t>
            </a:r>
            <a:r>
              <a:rPr lang="ru-RU" sz="1400" dirty="0" smtClean="0">
                <a:solidFill>
                  <a:schemeClr val="tx2"/>
                </a:solidFill>
              </a:rPr>
              <a:t>(</a:t>
            </a:r>
            <a:r>
              <a:rPr lang="ru-RU" sz="1400" dirty="0" err="1">
                <a:solidFill>
                  <a:schemeClr val="tx2"/>
                </a:solidFill>
              </a:rPr>
              <a:t>фед</a:t>
            </a:r>
            <a:r>
              <a:rPr lang="ru-RU" sz="1400" dirty="0">
                <a:solidFill>
                  <a:schemeClr val="tx2"/>
                </a:solidFill>
              </a:rPr>
              <a:t>. бюджет</a:t>
            </a:r>
            <a:r>
              <a:rPr lang="ru-RU" sz="1400" dirty="0" smtClean="0">
                <a:solidFill>
                  <a:schemeClr val="tx2"/>
                </a:solidFill>
              </a:rPr>
              <a:t>): </a:t>
            </a:r>
            <a:r>
              <a:rPr lang="ru-RU" sz="1400" i="1" dirty="0">
                <a:solidFill>
                  <a:schemeClr val="tx2"/>
                </a:solidFill>
              </a:rPr>
              <a:t>компьютерный томограф, </a:t>
            </a:r>
            <a:r>
              <a:rPr lang="ru-RU" sz="1400" i="1" dirty="0" err="1">
                <a:solidFill>
                  <a:schemeClr val="tx2"/>
                </a:solidFill>
              </a:rPr>
              <a:t>ангиограф</a:t>
            </a:r>
            <a:r>
              <a:rPr lang="ru-RU" sz="1400" i="1" dirty="0">
                <a:solidFill>
                  <a:schemeClr val="tx2"/>
                </a:solidFill>
              </a:rPr>
              <a:t>, аппараты УЗИ, аппараты ИВЛ и др</a:t>
            </a:r>
            <a:r>
              <a:rPr lang="ru-RU" sz="1400" i="1" dirty="0" smtClean="0">
                <a:solidFill>
                  <a:schemeClr val="tx2"/>
                </a:solidFill>
              </a:rPr>
              <a:t>.</a:t>
            </a:r>
            <a:r>
              <a:rPr lang="ru-RU" sz="2400" b="1" dirty="0" smtClean="0">
                <a:solidFill>
                  <a:schemeClr val="tx2"/>
                </a:solidFill>
              </a:rPr>
              <a:t>	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3937763" y="1151652"/>
            <a:ext cx="4206658" cy="400110"/>
            <a:chOff x="3937763" y="1151652"/>
            <a:chExt cx="4206658" cy="400110"/>
          </a:xfrm>
        </p:grpSpPr>
        <p:sp>
          <p:nvSpPr>
            <p:cNvPr id="18" name="TextBox 17"/>
            <p:cNvSpPr txBox="1"/>
            <p:nvPr/>
          </p:nvSpPr>
          <p:spPr>
            <a:xfrm>
              <a:off x="3937763" y="1151652"/>
              <a:ext cx="4206658" cy="4001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ru-RU"/>
              </a:defPPr>
            </a:lstStyle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</a:rPr>
                <a:t>2019 ГОД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537997" y="1237706"/>
              <a:ext cx="6767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оценка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537997" y="1812148"/>
            <a:ext cx="5783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Открыто 8 межмуниципальных кардиологических центров </a:t>
            </a:r>
          </a:p>
          <a:p>
            <a:r>
              <a:rPr lang="ru-RU" sz="1600" b="1" dirty="0" smtClean="0"/>
              <a:t>в территориях </a:t>
            </a:r>
            <a:r>
              <a:rPr lang="ru-RU" sz="1400" i="1" dirty="0" smtClean="0"/>
              <a:t>(Кунгур, </a:t>
            </a:r>
            <a:r>
              <a:rPr lang="ru-RU" sz="1400" i="1" dirty="0"/>
              <a:t>К</a:t>
            </a:r>
            <a:r>
              <a:rPr lang="ru-RU" sz="1400" i="1" dirty="0" smtClean="0"/>
              <a:t>раснокамск, Верещагино, Чайковский, Лысьва, Кудымкар, Оса, Соликамск)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более </a:t>
            </a:r>
            <a:r>
              <a:rPr lang="ru-RU" sz="2400" b="1" dirty="0" smtClean="0">
                <a:solidFill>
                  <a:schemeClr val="accent1"/>
                </a:solidFill>
              </a:rPr>
              <a:t>315</a:t>
            </a:r>
            <a:r>
              <a:rPr lang="ru-RU" sz="1600" b="1" dirty="0" smtClean="0">
                <a:solidFill>
                  <a:schemeClr val="accent1"/>
                </a:solidFill>
              </a:rPr>
              <a:t> тыс. </a:t>
            </a:r>
            <a:r>
              <a:rPr lang="ru-RU" sz="1600" b="1" dirty="0" smtClean="0"/>
              <a:t>жителей края </a:t>
            </a:r>
            <a:r>
              <a:rPr lang="ru-RU" sz="1600" dirty="0" smtClean="0"/>
              <a:t>получают консультацию кардиологов </a:t>
            </a:r>
          </a:p>
          <a:p>
            <a:r>
              <a:rPr lang="ru-RU" sz="1600" dirty="0" smtClean="0"/>
              <a:t>в непосредственной близости от дома</a:t>
            </a:r>
          </a:p>
          <a:p>
            <a:r>
              <a:rPr lang="ru-RU" sz="2400" b="1" dirty="0">
                <a:solidFill>
                  <a:schemeClr val="accent1"/>
                </a:solidFill>
              </a:rPr>
              <a:t>+ 23 313 </a:t>
            </a:r>
            <a:r>
              <a:rPr lang="ru-RU" sz="1600" dirty="0" smtClean="0"/>
              <a:t>пациентов принято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28116" y="3158098"/>
            <a:ext cx="44106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Операции на сердце и сосудах (в </a:t>
            </a:r>
            <a:r>
              <a:rPr lang="ru-RU" sz="1600" b="1" dirty="0" err="1" smtClean="0"/>
              <a:t>т.ч</a:t>
            </a:r>
            <a:r>
              <a:rPr lang="ru-RU" sz="1600" b="1" dirty="0" smtClean="0"/>
              <a:t>. ВМП):</a:t>
            </a:r>
          </a:p>
          <a:p>
            <a:r>
              <a:rPr lang="ru-RU" sz="1600" dirty="0" smtClean="0"/>
              <a:t>15 307 – 2017</a:t>
            </a:r>
          </a:p>
          <a:p>
            <a:r>
              <a:rPr lang="ru-RU" sz="1600" b="1" dirty="0" smtClean="0"/>
              <a:t>16 500</a:t>
            </a:r>
            <a:r>
              <a:rPr lang="ru-RU" sz="1600" dirty="0" smtClean="0"/>
              <a:t> – </a:t>
            </a:r>
            <a:r>
              <a:rPr lang="ru-RU" sz="1600" b="1" dirty="0" smtClean="0"/>
              <a:t>2019*</a:t>
            </a:r>
            <a:endParaRPr lang="ru-R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178765" y="4401592"/>
            <a:ext cx="42706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Принято врачами выездной поликлиники:</a:t>
            </a:r>
          </a:p>
          <a:p>
            <a:r>
              <a:rPr lang="ru-RU" sz="1600" dirty="0" smtClean="0"/>
              <a:t>1346 – 2017</a:t>
            </a:r>
          </a:p>
          <a:p>
            <a:r>
              <a:rPr lang="ru-RU" sz="1600" b="1" dirty="0" smtClean="0"/>
              <a:t>3843</a:t>
            </a:r>
            <a:r>
              <a:rPr lang="ru-RU" sz="1600" dirty="0" smtClean="0"/>
              <a:t> </a:t>
            </a:r>
            <a:r>
              <a:rPr lang="ru-RU" sz="1600" b="1" dirty="0"/>
              <a:t>– 2019*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28117" y="1812148"/>
            <a:ext cx="441069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Участковыми терапевтами </a:t>
            </a:r>
            <a:br>
              <a:rPr lang="ru-RU" sz="1600" b="1" dirty="0" smtClean="0"/>
            </a:br>
            <a:r>
              <a:rPr lang="ru-RU" sz="1600" b="1" dirty="0" smtClean="0"/>
              <a:t>взято на диспансерный учет, чел.:</a:t>
            </a:r>
            <a:endParaRPr lang="ru-RU" sz="1600" dirty="0"/>
          </a:p>
          <a:p>
            <a:r>
              <a:rPr lang="ru-RU" sz="1600" dirty="0" smtClean="0"/>
              <a:t>392 565 – 2017 </a:t>
            </a:r>
          </a:p>
          <a:p>
            <a:r>
              <a:rPr lang="ru-RU" sz="1600" b="1" dirty="0" smtClean="0"/>
              <a:t>395 500 – 2019* 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57185" y="5865120"/>
            <a:ext cx="696781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+ </a:t>
            </a:r>
            <a:r>
              <a:rPr lang="ru-RU" sz="2800" b="1" dirty="0" smtClean="0">
                <a:solidFill>
                  <a:schemeClr val="accent1"/>
                </a:solidFill>
              </a:rPr>
              <a:t>6 500 </a:t>
            </a:r>
            <a:r>
              <a:rPr lang="ru-RU" dirty="0" smtClean="0"/>
              <a:t>пациентов после сосудистой катастрофы </a:t>
            </a:r>
          </a:p>
          <a:p>
            <a:pPr algn="ctr"/>
            <a:r>
              <a:rPr lang="ru-RU" dirty="0" smtClean="0"/>
              <a:t>получили необходимые лекарства бесплатно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94143" y="4673090"/>
            <a:ext cx="5743483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ru-RU" sz="2400" b="1" dirty="0" smtClean="0">
                <a:solidFill>
                  <a:schemeClr val="accent1"/>
                </a:solidFill>
              </a:rPr>
              <a:t>+ 83 </a:t>
            </a:r>
            <a:r>
              <a:rPr lang="ru-RU" sz="1600" dirty="0" smtClean="0">
                <a:solidFill>
                  <a:schemeClr val="tx2"/>
                </a:solidFill>
              </a:rPr>
              <a:t>единиц </a:t>
            </a:r>
            <a:r>
              <a:rPr lang="ru-RU" sz="1400" dirty="0" smtClean="0">
                <a:solidFill>
                  <a:schemeClr val="tx2"/>
                </a:solidFill>
              </a:rPr>
              <a:t>(рег. бюджет): </a:t>
            </a:r>
            <a:r>
              <a:rPr lang="ru-RU" sz="1400" i="1" dirty="0" smtClean="0">
                <a:solidFill>
                  <a:schemeClr val="tx2"/>
                </a:solidFill>
              </a:rPr>
              <a:t>электрокардиографы, комплексы суточного </a:t>
            </a:r>
            <a:r>
              <a:rPr lang="ru-RU" sz="1400" i="1" dirty="0" err="1" smtClean="0">
                <a:solidFill>
                  <a:schemeClr val="tx2"/>
                </a:solidFill>
              </a:rPr>
              <a:t>мониторирования</a:t>
            </a:r>
            <a:r>
              <a:rPr lang="ru-RU" sz="1400" i="1" dirty="0" smtClean="0">
                <a:solidFill>
                  <a:schemeClr val="tx2"/>
                </a:solidFill>
              </a:rPr>
              <a:t> ЭКГ с регистраторами, системы суточного </a:t>
            </a:r>
            <a:r>
              <a:rPr lang="ru-RU" sz="1400" i="1" dirty="0" err="1" smtClean="0">
                <a:solidFill>
                  <a:schemeClr val="tx2"/>
                </a:solidFill>
              </a:rPr>
              <a:t>мониторирования</a:t>
            </a:r>
            <a:r>
              <a:rPr lang="ru-RU" sz="1400" i="1" dirty="0" smtClean="0">
                <a:solidFill>
                  <a:schemeClr val="tx2"/>
                </a:solidFill>
              </a:rPr>
              <a:t> артериального давления</a:t>
            </a:r>
            <a:r>
              <a:rPr lang="ru-RU" sz="2400" b="1" i="1" dirty="0" smtClean="0">
                <a:solidFill>
                  <a:schemeClr val="tx2"/>
                </a:solidFill>
              </a:rPr>
              <a:t>	</a:t>
            </a:r>
            <a:endParaRPr lang="ru-RU" sz="1600" i="1" dirty="0" smtClean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94143" y="3689012"/>
            <a:ext cx="2624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Медицинское оборудование:</a:t>
            </a:r>
            <a:endParaRPr lang="ru-RU" sz="1600" b="1" dirty="0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060" y="1812148"/>
            <a:ext cx="588376" cy="60346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6" y="4415055"/>
            <a:ext cx="478770" cy="564703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5" y="1911713"/>
            <a:ext cx="606061" cy="642951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530265" y="3290272"/>
            <a:ext cx="648500" cy="624752"/>
            <a:chOff x="412890" y="3065466"/>
            <a:chExt cx="834166" cy="80361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15" y="3244934"/>
              <a:ext cx="636941" cy="624151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890" y="3065466"/>
              <a:ext cx="586790" cy="544201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267" y="3748415"/>
            <a:ext cx="521169" cy="521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010" y="3586368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73232"/>
                </a:solidFill>
              </a:rPr>
              <a:t>▲8%</a:t>
            </a:r>
            <a:endParaRPr lang="ru-RU" dirty="0">
              <a:solidFill>
                <a:srgbClr val="D7323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9010" y="4854048"/>
            <a:ext cx="113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73232"/>
                </a:solidFill>
              </a:rPr>
              <a:t>▲в 3 раза</a:t>
            </a:r>
            <a:endParaRPr lang="ru-RU" dirty="0">
              <a:solidFill>
                <a:srgbClr val="D7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61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2" y="1104205"/>
            <a:ext cx="4116942" cy="542591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6</a:t>
            </a:fld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04472" y="597258"/>
            <a:ext cx="8723679" cy="540000"/>
            <a:chOff x="304472" y="597258"/>
            <a:chExt cx="8723679" cy="540000"/>
          </a:xfrm>
        </p:grpSpPr>
        <p:sp>
          <p:nvSpPr>
            <p:cNvPr id="13" name="Заголовок 1"/>
            <p:cNvSpPr txBox="1">
              <a:spLocks/>
            </p:cNvSpPr>
            <p:nvPr/>
          </p:nvSpPr>
          <p:spPr>
            <a:xfrm>
              <a:off x="865195" y="691754"/>
              <a:ext cx="8162956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"БОРЬБА </a:t>
              </a:r>
              <a:r>
                <a:rPr lang="ru-RU" sz="1600" b="1" dirty="0">
                  <a:solidFill>
                    <a:schemeClr val="accent1"/>
                  </a:solidFill>
                </a:rPr>
                <a:t>С ОНКОЛОГИЧЕСКИМИ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ЗАБОЛЕВАНИЯМИ"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472" y="597258"/>
              <a:ext cx="540000" cy="540000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6312414" y="5587504"/>
            <a:ext cx="39750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algn="ctr"/>
            <a:r>
              <a:rPr lang="ru-RU" dirty="0" smtClean="0"/>
              <a:t>ПЛАН НА </a:t>
            </a:r>
            <a:r>
              <a:rPr lang="ru-RU" dirty="0" smtClean="0">
                <a:solidFill>
                  <a:schemeClr val="accent1"/>
                </a:solidFill>
              </a:rPr>
              <a:t>2020 ГОД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1693" y="4961658"/>
            <a:ext cx="5095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5350" algn="r"/>
                <a:tab pos="989013" algn="l"/>
              </a:tabLst>
            </a:pP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chemeClr val="accent1"/>
                </a:solidFill>
              </a:rPr>
              <a:t>+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76</a:t>
            </a:r>
            <a:r>
              <a:rPr lang="ru-RU" dirty="0" smtClean="0">
                <a:solidFill>
                  <a:schemeClr val="accent1"/>
                </a:solidFill>
              </a:rPr>
              <a:t> 	</a:t>
            </a:r>
            <a:r>
              <a:rPr lang="ru-RU" b="1" dirty="0" smtClean="0">
                <a:solidFill>
                  <a:schemeClr val="tx2"/>
                </a:solidFill>
              </a:rPr>
              <a:t>единиц нового медицинского оборудования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59151" y="5864296"/>
            <a:ext cx="4849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5350" algn="r"/>
                <a:tab pos="989013" algn="l"/>
              </a:tabLst>
            </a:pPr>
            <a:r>
              <a:rPr lang="ru-RU" sz="2800" b="1" dirty="0" smtClean="0">
                <a:solidFill>
                  <a:schemeClr val="accent1"/>
                </a:solidFill>
              </a:rPr>
              <a:t>+72</a:t>
            </a:r>
            <a:r>
              <a:rPr lang="ru-RU" dirty="0" smtClean="0">
                <a:solidFill>
                  <a:schemeClr val="accent1"/>
                </a:solidFill>
              </a:rPr>
              <a:t> 	</a:t>
            </a:r>
            <a:r>
              <a:rPr lang="ru-RU" dirty="0" smtClean="0">
                <a:solidFill>
                  <a:schemeClr val="tx2"/>
                </a:solidFill>
              </a:rPr>
              <a:t>единицы </a:t>
            </a:r>
            <a:r>
              <a:rPr lang="ru-RU" dirty="0">
                <a:solidFill>
                  <a:schemeClr val="tx2"/>
                </a:solidFill>
              </a:rPr>
              <a:t>медицинского </a:t>
            </a:r>
            <a:r>
              <a:rPr lang="ru-RU" dirty="0" smtClean="0">
                <a:solidFill>
                  <a:schemeClr val="tx2"/>
                </a:solidFill>
              </a:rPr>
              <a:t>оборудования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tabLst>
                <a:tab pos="895350" algn="r"/>
                <a:tab pos="989013" algn="l"/>
              </a:tabLst>
            </a:pP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</a:rPr>
              <a:t>+3</a:t>
            </a:r>
            <a:r>
              <a:rPr lang="ru-RU" sz="2800" b="1" dirty="0">
                <a:solidFill>
                  <a:schemeClr val="accent1"/>
                </a:solidFill>
              </a:rPr>
              <a:t>	</a:t>
            </a:r>
            <a:r>
              <a:rPr lang="ru-RU" sz="2800" b="1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центра </a:t>
            </a:r>
            <a:r>
              <a:rPr lang="ru-RU" dirty="0">
                <a:solidFill>
                  <a:schemeClr val="tx2"/>
                </a:solidFill>
              </a:rPr>
              <a:t>амбулаторной онкологической </a:t>
            </a:r>
            <a:r>
              <a:rPr lang="ru-RU" dirty="0" smtClean="0">
                <a:solidFill>
                  <a:schemeClr val="tx2"/>
                </a:solidFill>
              </a:rPr>
              <a:t>помощи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1" y="1279121"/>
            <a:ext cx="4392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Центры амбулаторной онкологической помощи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323992" y="6275016"/>
            <a:ext cx="1229198" cy="307549"/>
            <a:chOff x="3522744" y="6397686"/>
            <a:chExt cx="1229198" cy="307549"/>
          </a:xfrm>
        </p:grpSpPr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3522744" y="6397686"/>
              <a:ext cx="307549" cy="307549"/>
            </a:xfrm>
            <a:prstGeom prst="ellipse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ru-RU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796231" y="6428236"/>
              <a:ext cx="95571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год </a:t>
              </a:r>
              <a:r>
                <a:rPr lang="ru-RU" sz="1200" dirty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открытия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674872" y="1640867"/>
            <a:ext cx="26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Выявлено</a:t>
            </a:r>
            <a:r>
              <a:rPr lang="ru-RU" sz="1600" dirty="0" smtClean="0"/>
              <a:t> </a:t>
            </a:r>
            <a:r>
              <a:rPr lang="ru-RU" sz="1600" b="1" dirty="0" smtClean="0"/>
              <a:t>на ранней стадии</a:t>
            </a:r>
          </a:p>
          <a:p>
            <a:r>
              <a:rPr lang="ru-RU" sz="1600" dirty="0" smtClean="0"/>
              <a:t>5350 – 2018</a:t>
            </a:r>
          </a:p>
          <a:p>
            <a:r>
              <a:rPr lang="ru-RU" sz="1600" b="1" dirty="0" smtClean="0"/>
              <a:t>5500</a:t>
            </a:r>
            <a:r>
              <a:rPr lang="ru-RU" sz="1600" dirty="0" smtClean="0"/>
              <a:t> – </a:t>
            </a:r>
            <a:r>
              <a:rPr lang="ru-RU" sz="1600" b="1" dirty="0" smtClean="0"/>
              <a:t>2019*</a:t>
            </a:r>
            <a:endParaRPr lang="ru-RU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65746" y="2821551"/>
            <a:ext cx="29578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Прооперировано</a:t>
            </a:r>
          </a:p>
          <a:p>
            <a:r>
              <a:rPr lang="ru-RU" sz="1600" dirty="0" smtClean="0"/>
              <a:t>5 780 – 2018</a:t>
            </a:r>
          </a:p>
          <a:p>
            <a:r>
              <a:rPr lang="ru-RU" sz="1600" b="1" dirty="0" smtClean="0"/>
              <a:t>6 909</a:t>
            </a:r>
            <a:r>
              <a:rPr lang="ru-RU" sz="1600" dirty="0" smtClean="0"/>
              <a:t> – </a:t>
            </a:r>
            <a:r>
              <a:rPr lang="ru-RU" sz="1600" b="1" dirty="0" smtClean="0"/>
              <a:t>2019*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8674872" y="2802117"/>
            <a:ext cx="351712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/>
              <a:t>Проведено исследований</a:t>
            </a:r>
          </a:p>
          <a:p>
            <a:r>
              <a:rPr lang="ru-RU" sz="1600" dirty="0" smtClean="0">
                <a:solidFill>
                  <a:schemeClr val="accent3"/>
                </a:solidFill>
              </a:rPr>
              <a:t>на компьютерных томографах:</a:t>
            </a:r>
          </a:p>
          <a:p>
            <a:r>
              <a:rPr lang="ru-RU" sz="1600" dirty="0" smtClean="0"/>
              <a:t>22 378 – 2018</a:t>
            </a:r>
          </a:p>
          <a:p>
            <a:pPr>
              <a:spcAft>
                <a:spcPts val="1200"/>
              </a:spcAft>
            </a:pPr>
            <a:r>
              <a:rPr lang="ru-RU" sz="1600" b="1" dirty="0" smtClean="0"/>
              <a:t>29 869 </a:t>
            </a:r>
            <a:r>
              <a:rPr lang="ru-RU" sz="1600" dirty="0" smtClean="0"/>
              <a:t>– </a:t>
            </a:r>
            <a:r>
              <a:rPr lang="ru-RU" sz="1600" b="1" dirty="0"/>
              <a:t>2019*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5746" y="3746044"/>
            <a:ext cx="3151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Принято врачами выездной поликлиники</a:t>
            </a:r>
          </a:p>
          <a:p>
            <a:r>
              <a:rPr lang="ru-RU" sz="1600" dirty="0" smtClean="0"/>
              <a:t>2 462 – 2018</a:t>
            </a:r>
          </a:p>
          <a:p>
            <a:r>
              <a:rPr lang="ru-RU" sz="1600" b="1" dirty="0" smtClean="0"/>
              <a:t>4 716</a:t>
            </a:r>
            <a:r>
              <a:rPr lang="ru-RU" sz="1600" dirty="0" smtClean="0"/>
              <a:t> </a:t>
            </a:r>
            <a:r>
              <a:rPr lang="ru-RU" sz="1600" b="1" dirty="0"/>
              <a:t>– 2019*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65746" y="1640867"/>
            <a:ext cx="35217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Обучено</a:t>
            </a:r>
            <a:r>
              <a:rPr lang="ru-RU" sz="1600" dirty="0"/>
              <a:t> </a:t>
            </a:r>
            <a:r>
              <a:rPr lang="ru-RU" sz="1600" b="1" dirty="0"/>
              <a:t>по программам </a:t>
            </a:r>
            <a:r>
              <a:rPr lang="ru-RU" sz="1600" b="1" dirty="0" err="1"/>
              <a:t>онконастороженности</a:t>
            </a:r>
            <a:r>
              <a:rPr lang="ru-RU" sz="1600" b="1" dirty="0"/>
              <a:t> </a:t>
            </a:r>
          </a:p>
          <a:p>
            <a:r>
              <a:rPr lang="ru-RU" b="1" dirty="0"/>
              <a:t>317</a:t>
            </a:r>
            <a:r>
              <a:rPr lang="ru-RU" sz="1600" dirty="0"/>
              <a:t> участковых </a:t>
            </a:r>
            <a:r>
              <a:rPr lang="ru-RU" sz="1600" dirty="0" smtClean="0"/>
              <a:t>терапевтов</a:t>
            </a:r>
          </a:p>
          <a:p>
            <a:r>
              <a:rPr lang="ru-RU" sz="1600" b="1" dirty="0" smtClean="0"/>
              <a:t>576</a:t>
            </a:r>
            <a:r>
              <a:rPr lang="ru-RU" sz="1600" dirty="0" smtClean="0"/>
              <a:t> медицинских работников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674872" y="3959566"/>
            <a:ext cx="19875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3"/>
                </a:solidFill>
              </a:rPr>
              <a:t>на МРТ:</a:t>
            </a:r>
          </a:p>
          <a:p>
            <a:r>
              <a:rPr lang="ru-RU" sz="1600" dirty="0" smtClean="0"/>
              <a:t>6 646 </a:t>
            </a:r>
            <a:r>
              <a:rPr lang="ru-RU" sz="1600" dirty="0"/>
              <a:t>– 2018</a:t>
            </a:r>
          </a:p>
          <a:p>
            <a:r>
              <a:rPr lang="ru-RU" sz="1600" b="1" dirty="0" smtClean="0"/>
              <a:t>7 740 </a:t>
            </a:r>
            <a:r>
              <a:rPr lang="ru-RU" sz="1600" b="1" dirty="0"/>
              <a:t>– 2019</a:t>
            </a:r>
            <a:r>
              <a:rPr lang="ru-RU" sz="1600" b="1" dirty="0" smtClean="0"/>
              <a:t>*</a:t>
            </a:r>
            <a:endParaRPr lang="ru-RU" sz="1600" dirty="0"/>
          </a:p>
        </p:txBody>
      </p:sp>
      <p:grpSp>
        <p:nvGrpSpPr>
          <p:cNvPr id="25" name="Группа 24"/>
          <p:cNvGrpSpPr/>
          <p:nvPr/>
        </p:nvGrpSpPr>
        <p:grpSpPr>
          <a:xfrm>
            <a:off x="5779787" y="1077656"/>
            <a:ext cx="4206658" cy="400110"/>
            <a:chOff x="3937763" y="1151652"/>
            <a:chExt cx="4206658" cy="400110"/>
          </a:xfrm>
        </p:grpSpPr>
        <p:sp>
          <p:nvSpPr>
            <p:cNvPr id="26" name="TextBox 25"/>
            <p:cNvSpPr txBox="1"/>
            <p:nvPr/>
          </p:nvSpPr>
          <p:spPr>
            <a:xfrm>
              <a:off x="3937763" y="1151652"/>
              <a:ext cx="4206658" cy="400110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>
              <a:defPPr>
                <a:defRPr lang="ru-RU"/>
              </a:defPPr>
            </a:lstStyle>
            <a:p>
              <a:pPr algn="ctr"/>
              <a:r>
                <a:rPr lang="ru-RU" sz="2000" b="1" dirty="0" smtClean="0">
                  <a:solidFill>
                    <a:schemeClr val="accent1"/>
                  </a:solidFill>
                </a:rPr>
                <a:t>2019 ГОД</a:t>
              </a:r>
              <a:endParaRPr lang="ru-RU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537997" y="1237706"/>
              <a:ext cx="67678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200" dirty="0" smtClean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* оценка</a:t>
              </a:r>
              <a:endParaRPr lang="ru-RU" sz="12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104022" y="326489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73232"/>
                </a:solidFill>
              </a:rPr>
              <a:t>▲20%</a:t>
            </a:r>
            <a:endParaRPr lang="ru-RU" dirty="0">
              <a:solidFill>
                <a:srgbClr val="D73232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04022" y="444545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73232"/>
                </a:solidFill>
              </a:rPr>
              <a:t>▲92%</a:t>
            </a:r>
            <a:endParaRPr lang="ru-RU" dirty="0">
              <a:solidFill>
                <a:srgbClr val="D7323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74376" y="3560727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73232"/>
                </a:solidFill>
              </a:rPr>
              <a:t>▲33%</a:t>
            </a:r>
            <a:endParaRPr lang="ru-RU" dirty="0">
              <a:solidFill>
                <a:srgbClr val="D7323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74376" y="4397574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73232"/>
                </a:solidFill>
              </a:rPr>
              <a:t>▲16%</a:t>
            </a:r>
            <a:endParaRPr lang="ru-RU" dirty="0">
              <a:solidFill>
                <a:srgbClr val="D73232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74376" y="208276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D73232"/>
                </a:solidFill>
              </a:rPr>
              <a:t>▲3%</a:t>
            </a:r>
            <a:endParaRPr lang="ru-RU" dirty="0">
              <a:solidFill>
                <a:srgbClr val="D732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7</a:t>
            </a:fld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89922" y="544603"/>
            <a:ext cx="11780773" cy="580888"/>
            <a:chOff x="289922" y="544603"/>
            <a:chExt cx="11780773" cy="580888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922" y="544603"/>
              <a:ext cx="575273" cy="580888"/>
            </a:xfrm>
            <a:prstGeom prst="rect">
              <a:avLst/>
            </a:prstGeom>
          </p:spPr>
        </p:pic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865195" y="691754"/>
              <a:ext cx="11205500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2335213" algn="l"/>
                </a:tabLst>
              </a:pPr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"РАЗВИТИЕ </a:t>
              </a:r>
              <a:r>
                <a:rPr lang="ru-RU" sz="1600" b="1" dirty="0">
                  <a:solidFill>
                    <a:schemeClr val="accent1"/>
                  </a:solidFill>
                </a:rPr>
                <a:t>ДЕТСКОГО ЗДРАВООХРАНЕНИЯ, ВКЛЮЧАЯ СОЗДАНИЕ СОВРЕМЕННОЙ ИНФРАСТРУКТУРЫ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ОКАЗАНИЯ </a:t>
              </a:r>
              <a:r>
                <a:rPr lang="ru-RU" sz="1600" b="1" dirty="0">
                  <a:solidFill>
                    <a:schemeClr val="accent1"/>
                  </a:solidFill>
                </a:rPr>
                <a:t>МЕДИЦИНСКОЙ ПОМОЩИ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ДЕТЯМ"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28083" y="1166462"/>
            <a:ext cx="420665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РЕЗУЛЬТАТЫ </a:t>
            </a:r>
            <a:r>
              <a:rPr lang="ru-RU" sz="2000" b="1" dirty="0" smtClean="0">
                <a:solidFill>
                  <a:schemeClr val="accent1"/>
                </a:solidFill>
              </a:rPr>
              <a:t>2019 ГОД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9716" y="4013396"/>
            <a:ext cx="39750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algn="ctr"/>
            <a:r>
              <a:rPr lang="ru-RU" dirty="0" smtClean="0"/>
              <a:t>ПЛАН НА </a:t>
            </a:r>
            <a:r>
              <a:rPr lang="ru-RU" dirty="0" smtClean="0">
                <a:solidFill>
                  <a:schemeClr val="accent1"/>
                </a:solidFill>
              </a:rPr>
              <a:t>2020 ГОД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82288" y="1485091"/>
            <a:ext cx="7711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5350" algn="r"/>
                <a:tab pos="989013" algn="l"/>
              </a:tabLst>
            </a:pPr>
            <a:r>
              <a:rPr lang="ru-RU" sz="2400" b="1" dirty="0" smtClean="0">
                <a:solidFill>
                  <a:schemeClr val="accent1"/>
                </a:solidFill>
              </a:rPr>
              <a:t>	229</a:t>
            </a:r>
            <a:r>
              <a:rPr lang="ru-RU" sz="1600" dirty="0" smtClean="0">
                <a:solidFill>
                  <a:schemeClr val="accent1"/>
                </a:solidFill>
              </a:rPr>
              <a:t> 	</a:t>
            </a:r>
            <a:r>
              <a:rPr lang="ru-RU" sz="1600" dirty="0" smtClean="0">
                <a:solidFill>
                  <a:schemeClr val="tx2"/>
                </a:solidFill>
              </a:rPr>
              <a:t>единиц </a:t>
            </a:r>
            <a:r>
              <a:rPr lang="ru-RU" sz="1600" dirty="0">
                <a:solidFill>
                  <a:schemeClr val="tx2"/>
                </a:solidFill>
              </a:rPr>
              <a:t>медицинского </a:t>
            </a:r>
            <a:r>
              <a:rPr lang="ru-RU" sz="1600" dirty="0" smtClean="0">
                <a:solidFill>
                  <a:schemeClr val="tx2"/>
                </a:solidFill>
              </a:rPr>
              <a:t>оборудования для детских поликлиник (42 %  - г. </a:t>
            </a:r>
            <a:r>
              <a:rPr lang="ru-RU" sz="1600" dirty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ермь,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                      58 % – в территории </a:t>
            </a:r>
            <a:r>
              <a:rPr lang="ru-RU" sz="1600" dirty="0">
                <a:solidFill>
                  <a:schemeClr val="tx2"/>
                </a:solidFill>
              </a:rPr>
              <a:t>П</a:t>
            </a:r>
            <a:r>
              <a:rPr lang="ru-RU" sz="1600" dirty="0" smtClean="0">
                <a:solidFill>
                  <a:schemeClr val="tx2"/>
                </a:solidFill>
              </a:rPr>
              <a:t>ермского края)</a:t>
            </a:r>
          </a:p>
          <a:p>
            <a:pPr>
              <a:tabLst>
                <a:tab pos="895350" algn="r"/>
                <a:tab pos="989013" algn="l"/>
              </a:tabLst>
            </a:pPr>
            <a:r>
              <a:rPr lang="ru-RU" sz="1400" i="1" dirty="0" smtClean="0">
                <a:solidFill>
                  <a:schemeClr val="tx2"/>
                </a:solidFill>
              </a:rPr>
              <a:t>		в </a:t>
            </a:r>
            <a:r>
              <a:rPr lang="ru-RU" sz="1400" i="1" dirty="0" err="1" smtClean="0">
                <a:solidFill>
                  <a:schemeClr val="tx2"/>
                </a:solidFill>
              </a:rPr>
              <a:t>т.ч</a:t>
            </a:r>
            <a:r>
              <a:rPr lang="ru-RU" sz="1400" i="1" dirty="0" smtClean="0">
                <a:solidFill>
                  <a:schemeClr val="tx2"/>
                </a:solidFill>
              </a:rPr>
              <a:t>. 14 </a:t>
            </a:r>
            <a:r>
              <a:rPr lang="ru-RU" sz="1400" i="1" dirty="0">
                <a:solidFill>
                  <a:schemeClr val="tx2"/>
                </a:solidFill>
              </a:rPr>
              <a:t>аппаратов ультразвуковой диагностики, </a:t>
            </a:r>
            <a:r>
              <a:rPr lang="ru-RU" sz="1400" i="1" dirty="0" smtClean="0">
                <a:solidFill>
                  <a:schemeClr val="tx2"/>
                </a:solidFill>
              </a:rPr>
              <a:t>11 </a:t>
            </a:r>
            <a:r>
              <a:rPr lang="ru-RU" sz="1400" i="1" dirty="0">
                <a:solidFill>
                  <a:schemeClr val="tx2"/>
                </a:solidFill>
              </a:rPr>
              <a:t>эндоскопов для обследования </a:t>
            </a:r>
            <a:r>
              <a:rPr lang="ru-RU" sz="1400" i="1" dirty="0" smtClean="0">
                <a:solidFill>
                  <a:schemeClr val="tx2"/>
                </a:solidFill>
              </a:rPr>
              <a:t>			пищеварительного тракта, 6 </a:t>
            </a:r>
            <a:r>
              <a:rPr lang="ru-RU" sz="1400" i="1" dirty="0">
                <a:solidFill>
                  <a:schemeClr val="tx2"/>
                </a:solidFill>
              </a:rPr>
              <a:t>рентгеновских аппаратов, </a:t>
            </a:r>
            <a:r>
              <a:rPr lang="ru-RU" sz="1400" i="1" dirty="0" smtClean="0">
                <a:solidFill>
                  <a:schemeClr val="tx2"/>
                </a:solidFill>
              </a:rPr>
              <a:t>30 ЛОР-комбайнов</a:t>
            </a:r>
            <a:endParaRPr lang="ru-RU" sz="1400" i="1" dirty="0">
              <a:solidFill>
                <a:schemeClr val="tx2"/>
              </a:solidFill>
            </a:endParaRPr>
          </a:p>
          <a:p>
            <a:pPr>
              <a:tabLst>
                <a:tab pos="895350" algn="r"/>
                <a:tab pos="989013" algn="l"/>
              </a:tabLst>
            </a:pPr>
            <a:endParaRPr lang="ru-RU" sz="1600" dirty="0">
              <a:solidFill>
                <a:schemeClr val="tx2"/>
              </a:solidFill>
            </a:endParaRPr>
          </a:p>
          <a:p>
            <a:pPr>
              <a:tabLst>
                <a:tab pos="895350" algn="r"/>
                <a:tab pos="989013" algn="l"/>
              </a:tabLst>
            </a:pPr>
            <a:r>
              <a:rPr lang="ru-RU" sz="2000" b="1" dirty="0" smtClean="0">
                <a:solidFill>
                  <a:schemeClr val="accent1"/>
                </a:solidFill>
              </a:rPr>
              <a:t>	</a:t>
            </a:r>
            <a:r>
              <a:rPr lang="ru-RU" sz="2400" b="1" dirty="0">
                <a:solidFill>
                  <a:schemeClr val="accent1"/>
                </a:solidFill>
              </a:rPr>
              <a:t>127</a:t>
            </a:r>
            <a:r>
              <a:rPr lang="ru-RU" sz="1600" dirty="0" smtClean="0"/>
              <a:t> 	медицинских </a:t>
            </a:r>
            <a:r>
              <a:rPr lang="ru-RU" sz="1600" dirty="0"/>
              <a:t>работников в области </a:t>
            </a:r>
            <a:r>
              <a:rPr lang="ru-RU" sz="1600" dirty="0" err="1"/>
              <a:t>перинатологии</a:t>
            </a:r>
            <a:r>
              <a:rPr lang="ru-RU" sz="1600" dirty="0"/>
              <a:t>, неонатологии и педиатрии </a:t>
            </a:r>
            <a:r>
              <a:rPr lang="ru-RU" sz="1600" dirty="0" smtClean="0"/>
              <a:t> 			прошли </a:t>
            </a:r>
            <a:r>
              <a:rPr lang="ru-RU" sz="1600" dirty="0"/>
              <a:t>повышение квалификации </a:t>
            </a:r>
            <a:r>
              <a:rPr lang="ru-RU" sz="1600" dirty="0" smtClean="0"/>
              <a:t>в учебных классах </a:t>
            </a:r>
            <a:r>
              <a:rPr lang="ru-RU" sz="1600" dirty="0"/>
              <a:t>с симуляторами, </a:t>
            </a:r>
            <a:r>
              <a:rPr lang="ru-RU" sz="1600" dirty="0" smtClean="0"/>
              <a:t>которые </a:t>
            </a:r>
          </a:p>
          <a:p>
            <a:pPr>
              <a:tabLst>
                <a:tab pos="895350" algn="r"/>
                <a:tab pos="989013" algn="l"/>
              </a:tabLst>
            </a:pPr>
            <a:r>
              <a:rPr lang="ru-RU" sz="1600" dirty="0"/>
              <a:t> </a:t>
            </a:r>
            <a:r>
              <a:rPr lang="ru-RU" sz="1600" dirty="0" smtClean="0"/>
              <a:t>                     служат </a:t>
            </a:r>
            <a:r>
              <a:rPr lang="ru-RU" sz="1600" dirty="0"/>
              <a:t>имитаторами разных ситуаций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82288" y="4376365"/>
            <a:ext cx="7909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95350" algn="r"/>
                <a:tab pos="989013" algn="l"/>
              </a:tabLst>
            </a:pPr>
            <a:r>
              <a:rPr lang="ru-RU" sz="1600" dirty="0">
                <a:solidFill>
                  <a:schemeClr val="tx2"/>
                </a:solidFill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</a:rPr>
              <a:t>+112</a:t>
            </a:r>
            <a:r>
              <a:rPr lang="ru-RU" sz="1600" dirty="0" smtClean="0">
                <a:solidFill>
                  <a:schemeClr val="accent1"/>
                </a:solidFill>
              </a:rPr>
              <a:t> 	</a:t>
            </a:r>
            <a:r>
              <a:rPr lang="ru-RU" sz="1600" dirty="0" smtClean="0">
                <a:solidFill>
                  <a:schemeClr val="tx2"/>
                </a:solidFill>
              </a:rPr>
              <a:t>единиц </a:t>
            </a:r>
            <a:r>
              <a:rPr lang="ru-RU" sz="1600" dirty="0">
                <a:solidFill>
                  <a:schemeClr val="tx2"/>
                </a:solidFill>
              </a:rPr>
              <a:t>медицинского </a:t>
            </a:r>
            <a:r>
              <a:rPr lang="ru-RU" sz="1600" dirty="0" smtClean="0">
                <a:solidFill>
                  <a:schemeClr val="tx2"/>
                </a:solidFill>
              </a:rPr>
              <a:t>оборудования</a:t>
            </a:r>
            <a:endParaRPr lang="ru-RU" sz="1200" dirty="0" smtClean="0">
              <a:solidFill>
                <a:schemeClr val="tx2"/>
              </a:solidFill>
            </a:endParaRPr>
          </a:p>
          <a:p>
            <a:pPr>
              <a:tabLst>
                <a:tab pos="895350" algn="r"/>
                <a:tab pos="989013" algn="l"/>
              </a:tabLst>
            </a:pPr>
            <a:r>
              <a:rPr lang="ru-RU" sz="1600" dirty="0" smtClean="0">
                <a:solidFill>
                  <a:schemeClr val="tx2"/>
                </a:solidFill>
              </a:rPr>
              <a:t>	</a:t>
            </a:r>
            <a:r>
              <a:rPr lang="ru-RU" sz="2400" b="1" dirty="0" smtClean="0">
                <a:solidFill>
                  <a:schemeClr val="accent1"/>
                </a:solidFill>
              </a:rPr>
              <a:t>+38 	</a:t>
            </a:r>
            <a:r>
              <a:rPr lang="ru-RU" sz="1600" dirty="0">
                <a:solidFill>
                  <a:schemeClr val="tx2"/>
                </a:solidFill>
              </a:rPr>
              <a:t>подразделений медицинских организаций реализованы организационно-</a:t>
            </a:r>
          </a:p>
          <a:p>
            <a:pPr>
              <a:tabLst>
                <a:tab pos="895350" algn="r"/>
                <a:tab pos="989013" algn="l"/>
              </a:tabLst>
            </a:pPr>
            <a:r>
              <a:rPr lang="ru-RU" sz="1600" dirty="0">
                <a:solidFill>
                  <a:schemeClr val="tx2"/>
                </a:solidFill>
              </a:rPr>
              <a:t>                     планировочные решения внутренних пространств, обеспечивающих комфортность</a:t>
            </a:r>
          </a:p>
          <a:p>
            <a:pPr>
              <a:tabLst>
                <a:tab pos="895350" algn="r"/>
                <a:tab pos="989013" algn="l"/>
              </a:tabLst>
            </a:pPr>
            <a:r>
              <a:rPr lang="ru-RU" sz="1600" dirty="0">
                <a:solidFill>
                  <a:schemeClr val="tx2"/>
                </a:solidFill>
              </a:rPr>
              <a:t>                     пребывания детей</a:t>
            </a:r>
          </a:p>
          <a:p>
            <a:pPr>
              <a:tabLst>
                <a:tab pos="895350" algn="r"/>
                <a:tab pos="989013" algn="l"/>
              </a:tabLst>
            </a:pPr>
            <a:r>
              <a:rPr lang="ru-RU" sz="1600" dirty="0" smtClean="0">
                <a:solidFill>
                  <a:schemeClr val="tx2"/>
                </a:solidFill>
              </a:rPr>
              <a:t>	 </a:t>
            </a:r>
            <a:r>
              <a:rPr lang="ru-RU" sz="2400" b="1" dirty="0" smtClean="0">
                <a:solidFill>
                  <a:schemeClr val="accent1"/>
                </a:solidFill>
              </a:rPr>
              <a:t>+140 </a:t>
            </a:r>
            <a:r>
              <a:rPr lang="ru-RU" sz="2400" b="1" dirty="0">
                <a:solidFill>
                  <a:schemeClr val="accent1"/>
                </a:solidFill>
              </a:rPr>
              <a:t>	</a:t>
            </a:r>
            <a:r>
              <a:rPr lang="ru-RU" sz="1600" dirty="0">
                <a:solidFill>
                  <a:schemeClr val="tx2"/>
                </a:solidFill>
              </a:rPr>
              <a:t>медицинских работников в области </a:t>
            </a:r>
            <a:r>
              <a:rPr lang="ru-RU" sz="1600" dirty="0" err="1">
                <a:solidFill>
                  <a:schemeClr val="tx2"/>
                </a:solidFill>
              </a:rPr>
              <a:t>перинатологии</a:t>
            </a:r>
            <a:r>
              <a:rPr lang="ru-RU" sz="1600" dirty="0">
                <a:solidFill>
                  <a:schemeClr val="tx2"/>
                </a:solidFill>
              </a:rPr>
              <a:t>, неонатологии и педиатрии  			</a:t>
            </a:r>
            <a:r>
              <a:rPr lang="ru-RU" sz="1600" dirty="0" smtClean="0">
                <a:solidFill>
                  <a:schemeClr val="tx2"/>
                </a:solidFill>
              </a:rPr>
              <a:t>пройдут </a:t>
            </a:r>
            <a:r>
              <a:rPr lang="ru-RU" sz="1600" dirty="0">
                <a:solidFill>
                  <a:schemeClr val="tx2"/>
                </a:solidFill>
              </a:rPr>
              <a:t>повышение квалификации в </a:t>
            </a:r>
            <a:r>
              <a:rPr lang="ru-RU" sz="1600" dirty="0" err="1">
                <a:solidFill>
                  <a:schemeClr val="tx2"/>
                </a:solidFill>
              </a:rPr>
              <a:t>симуляционных</a:t>
            </a:r>
            <a:r>
              <a:rPr lang="ru-RU" sz="1600" dirty="0">
                <a:solidFill>
                  <a:schemeClr val="tx2"/>
                </a:solidFill>
              </a:rPr>
              <a:t> центрах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89" y="1166462"/>
            <a:ext cx="2457161" cy="32762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16300" y="348563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7111" algn="just" defTabSz="906818">
              <a:defRPr/>
            </a:pPr>
            <a:r>
              <a:rPr lang="ru-RU" sz="2400" b="1" dirty="0" smtClean="0">
                <a:solidFill>
                  <a:schemeClr val="accent1"/>
                </a:solidFill>
              </a:rPr>
              <a:t>98,5% </a:t>
            </a:r>
            <a:r>
              <a:rPr lang="ru-RU" sz="1600" dirty="0"/>
              <a:t>выполнение плана иммунизации детей</a:t>
            </a:r>
          </a:p>
        </p:txBody>
      </p:sp>
      <p:pic>
        <p:nvPicPr>
          <p:cNvPr id="15" name="Рисунок 14" descr="C:\Users\obbahmatova\AppData\Local\Microsoft\Windows\Temporary Internet Files\Content.Outlook\N3K38FBY\20200115_151608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33550" y="3967073"/>
            <a:ext cx="3200400" cy="24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303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8</a:t>
            </a:fld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6093" y="584200"/>
            <a:ext cx="11784602" cy="540000"/>
            <a:chOff x="286093" y="584200"/>
            <a:chExt cx="11784602" cy="540000"/>
          </a:xfrm>
        </p:grpSpPr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865195" y="691754"/>
              <a:ext cx="11205500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2335213" algn="l"/>
                </a:tabLst>
              </a:pPr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"ОБЕСПЕЧЕНИЕ </a:t>
              </a:r>
              <a:r>
                <a:rPr lang="ru-RU" sz="1600" b="1" dirty="0">
                  <a:solidFill>
                    <a:schemeClr val="accent1"/>
                  </a:solidFill>
                </a:rPr>
                <a:t>МЕДИЦИНСКИХ ОРГАНИЗАЦИЙ СИСТЕМЫ ЗДРАВООХРАНЕНИЯ КВАЛИФИЦИРОВАННЫМИ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КАДРАМИ"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093" y="584200"/>
              <a:ext cx="540000" cy="5400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222581" y="1051752"/>
            <a:ext cx="420665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 smtClean="0">
                <a:solidFill>
                  <a:schemeClr val="accent3"/>
                </a:solidFill>
              </a:rPr>
              <a:t>РЕЗУЛЬТАТЫ </a:t>
            </a:r>
            <a:r>
              <a:rPr lang="ru-RU" sz="2000" b="1" dirty="0" smtClean="0">
                <a:solidFill>
                  <a:schemeClr val="accent1"/>
                </a:solidFill>
              </a:rPr>
              <a:t>2019 ГОД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04777" y="4883823"/>
            <a:ext cx="3975025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algn="ctr"/>
            <a:r>
              <a:rPr lang="ru-RU" dirty="0" smtClean="0"/>
              <a:t>ПЛАН НА </a:t>
            </a:r>
            <a:r>
              <a:rPr lang="ru-RU" dirty="0" smtClean="0">
                <a:solidFill>
                  <a:schemeClr val="accent1"/>
                </a:solidFill>
              </a:rPr>
              <a:t>2020 ГОД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2126" y="1316983"/>
            <a:ext cx="78233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7,5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тысяч</a:t>
            </a:r>
            <a:r>
              <a:rPr lang="ru-RU" b="1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медицинских </a:t>
            </a:r>
            <a:r>
              <a:rPr lang="ru-RU" b="1" dirty="0">
                <a:solidFill>
                  <a:schemeClr val="tx2"/>
                </a:solidFill>
              </a:rPr>
              <a:t>работников </a:t>
            </a:r>
            <a:r>
              <a:rPr lang="ru-RU" b="1" dirty="0" smtClean="0">
                <a:solidFill>
                  <a:schemeClr val="tx2"/>
                </a:solidFill>
              </a:rPr>
              <a:t>повысили уровень </a:t>
            </a:r>
            <a:r>
              <a:rPr lang="ru-RU" dirty="0" smtClean="0">
                <a:solidFill>
                  <a:schemeClr val="tx2"/>
                </a:solidFill>
              </a:rPr>
              <a:t>своих знаний </a:t>
            </a:r>
            <a:r>
              <a:rPr lang="ru-RU" dirty="0">
                <a:solidFill>
                  <a:schemeClr val="tx2"/>
                </a:solidFill>
              </a:rPr>
              <a:t>в рамках </a:t>
            </a:r>
            <a:r>
              <a:rPr lang="ru-RU" dirty="0" smtClean="0">
                <a:solidFill>
                  <a:schemeClr val="tx2"/>
                </a:solidFill>
              </a:rPr>
              <a:t>               системы непрерывного </a:t>
            </a:r>
            <a:r>
              <a:rPr lang="ru-RU" dirty="0">
                <a:solidFill>
                  <a:schemeClr val="tx2"/>
                </a:solidFill>
              </a:rPr>
              <a:t>медицинского </a:t>
            </a:r>
            <a:r>
              <a:rPr lang="ru-RU" dirty="0" smtClean="0">
                <a:solidFill>
                  <a:schemeClr val="tx2"/>
                </a:solidFill>
              </a:rPr>
              <a:t>образования</a:t>
            </a:r>
            <a:r>
              <a:rPr lang="ru-RU" dirty="0">
                <a:solidFill>
                  <a:schemeClr val="tx2"/>
                </a:solidFill>
              </a:rPr>
              <a:t>	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032126" y="5150665"/>
            <a:ext cx="80385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11,5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тысяч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медицинских работников </a:t>
            </a:r>
            <a:r>
              <a:rPr lang="ru-RU" dirty="0" smtClean="0">
                <a:solidFill>
                  <a:schemeClr val="tx2"/>
                </a:solidFill>
              </a:rPr>
              <a:t>усовершенствуют </a:t>
            </a:r>
            <a:r>
              <a:rPr lang="ru-RU" dirty="0">
                <a:solidFill>
                  <a:schemeClr val="tx2"/>
                </a:solidFill>
              </a:rPr>
              <a:t>свои знания в рамках системы </a:t>
            </a:r>
            <a:r>
              <a:rPr lang="ru-RU" dirty="0" smtClean="0">
                <a:solidFill>
                  <a:schemeClr val="tx2"/>
                </a:solidFill>
              </a:rPr>
              <a:t>непрерывного </a:t>
            </a:r>
            <a:r>
              <a:rPr lang="ru-RU" dirty="0">
                <a:solidFill>
                  <a:schemeClr val="tx2"/>
                </a:solidFill>
              </a:rPr>
              <a:t>медицинского </a:t>
            </a:r>
            <a:r>
              <a:rPr lang="ru-RU" dirty="0" smtClean="0">
                <a:solidFill>
                  <a:schemeClr val="tx2"/>
                </a:solidFill>
              </a:rPr>
              <a:t>образования</a:t>
            </a:r>
          </a:p>
          <a:p>
            <a:r>
              <a:rPr lang="ru-RU" sz="2800" b="1" dirty="0" smtClean="0">
                <a:solidFill>
                  <a:schemeClr val="accent1"/>
                </a:solidFill>
              </a:rPr>
              <a:t>1 </a:t>
            </a:r>
            <a:r>
              <a:rPr lang="ru-RU" dirty="0" err="1" smtClean="0">
                <a:solidFill>
                  <a:schemeClr val="tx2"/>
                </a:solidFill>
              </a:rPr>
              <a:t>аккредитационно-симуляционный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центр создан </a:t>
            </a:r>
            <a:r>
              <a:rPr lang="ru-RU" dirty="0" smtClean="0">
                <a:solidFill>
                  <a:schemeClr val="tx2"/>
                </a:solidFill>
              </a:rPr>
              <a:t>на </a:t>
            </a:r>
            <a:r>
              <a:rPr lang="ru-RU" dirty="0">
                <a:solidFill>
                  <a:schemeClr val="tx2"/>
                </a:solidFill>
              </a:rPr>
              <a:t>базе СПО</a:t>
            </a:r>
          </a:p>
          <a:p>
            <a:endParaRPr lang="ru-RU" sz="1400" dirty="0">
              <a:solidFill>
                <a:schemeClr val="tx2"/>
              </a:solidFill>
            </a:endParaRPr>
          </a:p>
        </p:txBody>
      </p:sp>
      <p:pic>
        <p:nvPicPr>
          <p:cNvPr id="20" name="Рисунок 19" descr="https://www.dzhmao.ru/upload/iblock/031/news_051017_na_kon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r="398"/>
          <a:stretch/>
        </p:blipFill>
        <p:spPr bwMode="auto">
          <a:xfrm>
            <a:off x="372006" y="1564817"/>
            <a:ext cx="3495675" cy="21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 descr="https://www.dzhmao.ru/upload/iblock/031/news_051017_na_kon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8" t="-160" r="50569" b="100000"/>
          <a:stretch>
            <a:fillRect/>
          </a:stretch>
        </p:blipFill>
        <p:spPr bwMode="auto">
          <a:xfrm>
            <a:off x="1607821" y="1632433"/>
            <a:ext cx="170342" cy="2357"/>
          </a:xfrm>
          <a:custGeom>
            <a:avLst/>
            <a:gdLst>
              <a:gd name="connsiteX0" fmla="*/ 154072 w 299988"/>
              <a:gd name="connsiteY0" fmla="*/ 172 h 4860"/>
              <a:gd name="connsiteX1" fmla="*/ 286182 w 299988"/>
              <a:gd name="connsiteY1" fmla="*/ 4262 h 4860"/>
              <a:gd name="connsiteX2" fmla="*/ 299988 w 299988"/>
              <a:gd name="connsiteY2" fmla="*/ 4860 h 4860"/>
              <a:gd name="connsiteX3" fmla="*/ 0 w 299988"/>
              <a:gd name="connsiteY3" fmla="*/ 4860 h 4860"/>
              <a:gd name="connsiteX4" fmla="*/ 17478 w 299988"/>
              <a:gd name="connsiteY4" fmla="*/ 2943 h 4860"/>
              <a:gd name="connsiteX5" fmla="*/ 154072 w 299988"/>
              <a:gd name="connsiteY5" fmla="*/ 172 h 4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9988" h="4860">
                <a:moveTo>
                  <a:pt x="154072" y="172"/>
                </a:moveTo>
                <a:cubicBezTo>
                  <a:pt x="199010" y="700"/>
                  <a:pt x="243201" y="2371"/>
                  <a:pt x="286182" y="4262"/>
                </a:cubicBezTo>
                <a:lnTo>
                  <a:pt x="299988" y="4860"/>
                </a:lnTo>
                <a:lnTo>
                  <a:pt x="0" y="4860"/>
                </a:lnTo>
                <a:lnTo>
                  <a:pt x="17478" y="2943"/>
                </a:lnTo>
                <a:cubicBezTo>
                  <a:pt x="63449" y="260"/>
                  <a:pt x="109135" y="-355"/>
                  <a:pt x="154072" y="1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032126" y="2089400"/>
            <a:ext cx="80385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ru-RU" sz="2800" b="1" dirty="0" smtClean="0">
                <a:solidFill>
                  <a:schemeClr val="accent1"/>
                </a:solidFill>
              </a:rPr>
              <a:t>+156</a:t>
            </a:r>
            <a:r>
              <a:rPr lang="ru-RU" dirty="0" smtClean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врачей и фельдшеров трудоустроены </a:t>
            </a:r>
            <a:r>
              <a:rPr lang="ru-RU" dirty="0" smtClean="0">
                <a:solidFill>
                  <a:schemeClr val="tx2"/>
                </a:solidFill>
              </a:rPr>
              <a:t>в медицинские организации края </a:t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по программам:</a:t>
            </a:r>
          </a:p>
          <a:p>
            <a:pPr>
              <a:spcAft>
                <a:spcPts val="400"/>
              </a:spcAft>
            </a:pPr>
            <a:r>
              <a:rPr lang="ru-RU" dirty="0" smtClean="0">
                <a:solidFill>
                  <a:schemeClr val="tx2"/>
                </a:solidFill>
              </a:rPr>
              <a:t> "Земский </a:t>
            </a:r>
            <a:r>
              <a:rPr lang="ru-RU" dirty="0">
                <a:solidFill>
                  <a:schemeClr val="tx2"/>
                </a:solidFill>
              </a:rPr>
              <a:t>доктор" </a:t>
            </a:r>
            <a:r>
              <a:rPr lang="ru-RU" dirty="0" smtClean="0">
                <a:solidFill>
                  <a:schemeClr val="tx2"/>
                </a:solidFill>
              </a:rPr>
              <a:t>– 48 врачей</a:t>
            </a:r>
          </a:p>
          <a:p>
            <a:pPr>
              <a:spcAft>
                <a:spcPts val="400"/>
              </a:spcAft>
            </a:pPr>
            <a:r>
              <a:rPr lang="ru-RU" dirty="0" smtClean="0">
                <a:solidFill>
                  <a:schemeClr val="tx2"/>
                </a:solidFill>
              </a:rPr>
              <a:t>"Земский </a:t>
            </a:r>
            <a:r>
              <a:rPr lang="ru-RU" dirty="0">
                <a:solidFill>
                  <a:schemeClr val="tx2"/>
                </a:solidFill>
              </a:rPr>
              <a:t>фельдшер" –  </a:t>
            </a:r>
            <a:r>
              <a:rPr lang="ru-RU" dirty="0" smtClean="0">
                <a:solidFill>
                  <a:schemeClr val="tx2"/>
                </a:solidFill>
              </a:rPr>
              <a:t>29 фельдшеров</a:t>
            </a:r>
            <a:endParaRPr lang="ru-RU" dirty="0">
              <a:solidFill>
                <a:schemeClr val="tx2"/>
              </a:solidFill>
            </a:endParaRPr>
          </a:p>
          <a:p>
            <a:pPr>
              <a:spcAft>
                <a:spcPts val="400"/>
              </a:spcAft>
            </a:pPr>
            <a:r>
              <a:rPr lang="ru-RU" dirty="0" smtClean="0">
                <a:solidFill>
                  <a:schemeClr val="tx2"/>
                </a:solidFill>
              </a:rPr>
              <a:t> после целевого </a:t>
            </a:r>
            <a:r>
              <a:rPr lang="ru-RU" dirty="0">
                <a:solidFill>
                  <a:schemeClr val="tx2"/>
                </a:solidFill>
              </a:rPr>
              <a:t>обучения </a:t>
            </a:r>
            <a:r>
              <a:rPr lang="ru-RU" dirty="0" smtClean="0">
                <a:solidFill>
                  <a:schemeClr val="tx2"/>
                </a:solidFill>
              </a:rPr>
              <a:t>– 79	врачей</a:t>
            </a:r>
            <a:endParaRPr lang="ru-RU" dirty="0"/>
          </a:p>
        </p:txBody>
      </p:sp>
      <p:pic>
        <p:nvPicPr>
          <p:cNvPr id="1028" name="Picture 4" descr="https://hyyh.ru/uploads/posts/2018-08/otkachat-i-podzaryadit-umnika-kak-vrachi-uchatsya-na-robotah-umeyuschih-dyshat-i-plakat-zdorove_13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06" y="3919381"/>
            <a:ext cx="3495675" cy="23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53155"/>
              </p:ext>
            </p:extLst>
          </p:nvPr>
        </p:nvGraphicFramePr>
        <p:xfrm>
          <a:off x="4032126" y="3972224"/>
          <a:ext cx="7508389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08389">
                  <a:extLst>
                    <a:ext uri="{9D8B030D-6E8A-4147-A177-3AD203B41FA5}">
                      <a16:colId xmlns:a16="http://schemas.microsoft.com/office/drawing/2014/main" xmlns="" val="2172410609"/>
                    </a:ext>
                  </a:extLst>
                </a:gridCol>
              </a:tblGrid>
              <a:tr h="3218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3"/>
                          </a:solidFill>
                        </a:rPr>
                        <a:t>Территории-лидеры по приему специалистов: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1218992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32126" y="4375052"/>
            <a:ext cx="7204825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600" dirty="0">
                <a:solidFill>
                  <a:srgbClr val="44546A"/>
                </a:solidFill>
              </a:rPr>
              <a:t>Оса, Пермь, Кудымкар, Березники, Кунгур, Чернушка</a:t>
            </a:r>
          </a:p>
        </p:txBody>
      </p:sp>
    </p:spTree>
    <p:extLst>
      <p:ext uri="{BB962C8B-B14F-4D97-AF65-F5344CB8AC3E}">
        <p14:creationId xmlns:p14="http://schemas.microsoft.com/office/powerpoint/2010/main" val="27137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/>
          <a:lstStyle/>
          <a:p>
            <a:fld id="{F12FA25B-D888-4478-B756-8A551954E657}" type="slidenum">
              <a:rPr lang="ru-RU">
                <a:solidFill>
                  <a:schemeClr val="tx1">
                    <a:lumMod val="50000"/>
                  </a:schemeClr>
                </a:solidFill>
              </a:rPr>
              <a:pPr/>
              <a:t>9</a:t>
            </a:fld>
            <a:endParaRPr lang="ru-RU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49671" y="624237"/>
            <a:ext cx="11821024" cy="512714"/>
            <a:chOff x="249671" y="624237"/>
            <a:chExt cx="11821024" cy="512714"/>
          </a:xfrm>
        </p:grpSpPr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865195" y="691754"/>
              <a:ext cx="11205500" cy="36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ru-RU" sz="2800" kern="1200" smtClean="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tabLst>
                  <a:tab pos="2335213" algn="l"/>
                </a:tabLst>
              </a:pPr>
              <a:r>
                <a:rPr lang="ru-RU" sz="1600" b="1" dirty="0" smtClean="0">
                  <a:solidFill>
                    <a:schemeClr val="accent3"/>
                  </a:solidFill>
                  <a:latin typeface="+mn-lt"/>
                  <a:ea typeface="+mn-ea"/>
                  <a:cs typeface="+mn-cs"/>
                </a:rPr>
                <a:t>РЕГИОНАЛЬНЫЙ ПРОЕКТ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"СОЗДАНИЕ </a:t>
              </a:r>
              <a:r>
                <a:rPr lang="ru-RU" sz="1600" b="1" dirty="0">
                  <a:solidFill>
                    <a:schemeClr val="accent1"/>
                  </a:solidFill>
                </a:rPr>
                <a:t>ЕДИНОГО ЦИФРОВОГО КОНТУРА В ЗДРАВООХРАНЕНИИ НА ОСНОВЕ ЕДИНОЙ ГОСУДАРСТВЕННОЙ ИНФОРМАЦИОННОЙ СИСТЕМЫ </a:t>
              </a:r>
              <a:r>
                <a:rPr lang="ru-RU" sz="1600" b="1" dirty="0" smtClean="0">
                  <a:solidFill>
                    <a:schemeClr val="accent1"/>
                  </a:solidFill>
                </a:rPr>
                <a:t>ЗДРАВООХРАНЕНИЯ"</a:t>
              </a:r>
              <a:endParaRPr lang="ru-RU" sz="1600" b="1" dirty="0">
                <a:solidFill>
                  <a:schemeClr val="accent1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671" y="624237"/>
              <a:ext cx="615524" cy="512714"/>
            </a:xfrm>
            <a:prstGeom prst="rect">
              <a:avLst/>
            </a:prstGeom>
          </p:spPr>
        </p:pic>
      </p:grpSp>
      <p:sp>
        <p:nvSpPr>
          <p:cNvPr id="10" name="Прямоугольник 9"/>
          <p:cNvSpPr/>
          <p:nvPr/>
        </p:nvSpPr>
        <p:spPr>
          <a:xfrm>
            <a:off x="5060970" y="3926749"/>
            <a:ext cx="6854509" cy="11238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ts val="1800"/>
              </a:lnSpc>
              <a:spcAft>
                <a:spcPts val="1200"/>
              </a:spcAft>
              <a:buClr>
                <a:schemeClr val="accent4"/>
              </a:buClr>
              <a:buSzPct val="133000"/>
              <a:tabLst>
                <a:tab pos="895350" algn="r"/>
                <a:tab pos="1079500" algn="l"/>
              </a:tabLst>
            </a:pPr>
            <a:r>
              <a:rPr lang="ru-RU" sz="2400" b="1" dirty="0" smtClean="0">
                <a:solidFill>
                  <a:schemeClr val="accent1"/>
                </a:solidFill>
              </a:rPr>
              <a:t>+ 17 000 </a:t>
            </a:r>
            <a:r>
              <a:rPr lang="ru-RU" sz="2400" b="1" dirty="0">
                <a:solidFill>
                  <a:schemeClr val="accent1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комплектов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средств защиты </a:t>
            </a:r>
            <a:r>
              <a:rPr lang="ru-RU" dirty="0" smtClean="0">
                <a:solidFill>
                  <a:schemeClr val="tx2"/>
                </a:solidFill>
              </a:rPr>
              <a:t>информации</a:t>
            </a:r>
          </a:p>
          <a:p>
            <a:pPr>
              <a:lnSpc>
                <a:spcPts val="1800"/>
              </a:lnSpc>
              <a:spcAft>
                <a:spcPts val="1200"/>
              </a:spcAft>
              <a:buClr>
                <a:schemeClr val="accent4"/>
              </a:buClr>
              <a:buSzPct val="133000"/>
              <a:tabLst>
                <a:tab pos="895350" algn="r"/>
                <a:tab pos="1079500" algn="l"/>
              </a:tabLst>
            </a:pPr>
            <a:r>
              <a:rPr lang="ru-RU" sz="2400" b="1" dirty="0" smtClean="0">
                <a:solidFill>
                  <a:schemeClr val="accent1"/>
                </a:solidFill>
              </a:rPr>
              <a:t>	+ </a:t>
            </a:r>
            <a:r>
              <a:rPr lang="ru-RU" sz="2400" b="1" dirty="0">
                <a:solidFill>
                  <a:schemeClr val="accent1"/>
                </a:solidFill>
              </a:rPr>
              <a:t>142 	</a:t>
            </a:r>
            <a:r>
              <a:rPr lang="ru-RU" dirty="0" smtClean="0">
                <a:solidFill>
                  <a:schemeClr val="tx2"/>
                </a:solidFill>
              </a:rPr>
              <a:t>компьютера </a:t>
            </a:r>
            <a:r>
              <a:rPr lang="ru-RU" dirty="0">
                <a:solidFill>
                  <a:schemeClr val="tx2"/>
                </a:solidFill>
              </a:rPr>
              <a:t>в </a:t>
            </a:r>
            <a:r>
              <a:rPr lang="ru-RU" dirty="0" smtClean="0">
                <a:solidFill>
                  <a:schemeClr val="tx2"/>
                </a:solidFill>
              </a:rPr>
              <a:t>консультативные поликлиники</a:t>
            </a:r>
          </a:p>
          <a:p>
            <a:pPr marL="1074738">
              <a:lnSpc>
                <a:spcPts val="1800"/>
              </a:lnSpc>
              <a:spcAft>
                <a:spcPts val="1200"/>
              </a:spcAft>
              <a:buClr>
                <a:schemeClr val="accent4"/>
              </a:buClr>
              <a:buSzPct val="133000"/>
              <a:tabLst>
                <a:tab pos="1079500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6 – в ГБУЗ </a:t>
            </a:r>
            <a:r>
              <a:rPr lang="ru-RU" sz="1400" dirty="0">
                <a:solidFill>
                  <a:schemeClr val="tx2"/>
                </a:solidFill>
              </a:rPr>
              <a:t>ПК "Пермский краевой клинический наркологический диспансер"	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1074738">
              <a:lnSpc>
                <a:spcPts val="1800"/>
              </a:lnSpc>
              <a:spcAft>
                <a:spcPts val="1200"/>
              </a:spcAft>
              <a:buClr>
                <a:schemeClr val="accent4"/>
              </a:buClr>
              <a:buSzPct val="133000"/>
              <a:tabLst>
                <a:tab pos="1079500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91 – в ГБУЗ </a:t>
            </a:r>
            <a:r>
              <a:rPr lang="ru-RU" sz="1400" dirty="0">
                <a:solidFill>
                  <a:schemeClr val="tx2"/>
                </a:solidFill>
              </a:rPr>
              <a:t>ПК "Клинический </a:t>
            </a:r>
            <a:r>
              <a:rPr lang="ru-RU" sz="1400" dirty="0" err="1">
                <a:solidFill>
                  <a:schemeClr val="tx2"/>
                </a:solidFill>
              </a:rPr>
              <a:t>фтизиопульмонологический</a:t>
            </a:r>
            <a:r>
              <a:rPr lang="ru-RU" sz="1400" dirty="0">
                <a:solidFill>
                  <a:schemeClr val="tx2"/>
                </a:solidFill>
              </a:rPr>
              <a:t> медицинский </a:t>
            </a:r>
            <a:r>
              <a:rPr lang="ru-RU" sz="1400" dirty="0" smtClean="0">
                <a:solidFill>
                  <a:schemeClr val="tx2"/>
                </a:solidFill>
              </a:rPr>
              <a:t>центр"</a:t>
            </a:r>
          </a:p>
          <a:p>
            <a:pPr marL="1074738">
              <a:lnSpc>
                <a:spcPts val="1800"/>
              </a:lnSpc>
              <a:spcAft>
                <a:spcPts val="1200"/>
              </a:spcAft>
              <a:buClr>
                <a:schemeClr val="accent4"/>
              </a:buClr>
              <a:buSzPct val="133000"/>
              <a:tabLst>
                <a:tab pos="1079500" algn="l"/>
              </a:tabLst>
            </a:pPr>
            <a:r>
              <a:rPr lang="ru-RU" sz="1400" dirty="0" smtClean="0">
                <a:solidFill>
                  <a:schemeClr val="tx2"/>
                </a:solidFill>
              </a:rPr>
              <a:t>45 – в ГБУЗ </a:t>
            </a:r>
            <a:r>
              <a:rPr lang="ru-RU" sz="1400" dirty="0">
                <a:solidFill>
                  <a:schemeClr val="tx2"/>
                </a:solidFill>
              </a:rPr>
              <a:t>ПК "Пермская краевая клиническая психиатрическая </a:t>
            </a:r>
            <a:r>
              <a:rPr lang="ru-RU" sz="1400" dirty="0" smtClean="0">
                <a:solidFill>
                  <a:schemeClr val="tx2"/>
                </a:solidFill>
              </a:rPr>
              <a:t>больница"</a:t>
            </a:r>
            <a:endParaRPr lang="ru-RU" sz="1400" dirty="0">
              <a:solidFill>
                <a:schemeClr val="tx2"/>
              </a:solidFill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chemeClr val="accent4"/>
              </a:buClr>
              <a:buSzPct val="133000"/>
              <a:tabLst>
                <a:tab pos="895350" algn="r"/>
                <a:tab pos="1079500" algn="l"/>
              </a:tabLst>
            </a:pPr>
            <a:r>
              <a:rPr lang="ru-RU" sz="2400" b="1" dirty="0" smtClean="0">
                <a:solidFill>
                  <a:schemeClr val="accent1"/>
                </a:solidFill>
              </a:rPr>
              <a:t>	+ 291 </a:t>
            </a:r>
            <a:r>
              <a:rPr lang="ru-RU" sz="2400" b="1" dirty="0">
                <a:solidFill>
                  <a:schemeClr val="accent1"/>
                </a:solidFill>
              </a:rPr>
              <a:t>	</a:t>
            </a:r>
            <a:r>
              <a:rPr lang="ru-RU" dirty="0" smtClean="0">
                <a:solidFill>
                  <a:schemeClr val="tx2"/>
                </a:solidFill>
              </a:rPr>
              <a:t>компьютер на ФАП/ФП</a:t>
            </a:r>
            <a:endParaRPr lang="ru-RU" dirty="0">
              <a:solidFill>
                <a:schemeClr val="tx2"/>
              </a:solidFill>
            </a:endParaRPr>
          </a:p>
          <a:p>
            <a:pPr>
              <a:lnSpc>
                <a:spcPts val="1800"/>
              </a:lnSpc>
              <a:spcAft>
                <a:spcPts val="1200"/>
              </a:spcAft>
              <a:buClr>
                <a:schemeClr val="accent4"/>
              </a:buClr>
              <a:buSzPct val="133000"/>
              <a:tabLst>
                <a:tab pos="895350" algn="r"/>
                <a:tab pos="1079500" algn="l"/>
              </a:tabLst>
            </a:pP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7488" y="1201696"/>
            <a:ext cx="420665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</a:lstStyle>
          <a:p>
            <a:pPr algn="ctr"/>
            <a:r>
              <a:rPr lang="ru-RU" sz="2000" b="1" dirty="0" smtClean="0">
                <a:solidFill>
                  <a:schemeClr val="accent1"/>
                </a:solidFill>
              </a:rPr>
              <a:t>2019 ГОД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5802" y="1557963"/>
            <a:ext cx="5688898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>
            <a:defPPr>
              <a:defRPr lang="ru-RU"/>
            </a:defPPr>
          </a:lstStyle>
          <a:p>
            <a:r>
              <a:rPr lang="ru-RU" sz="2000" b="1" dirty="0" smtClean="0">
                <a:solidFill>
                  <a:schemeClr val="accent3"/>
                </a:solidFill>
              </a:rPr>
              <a:t>В личном кабинете пациентам доступны: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5822" y="2129730"/>
            <a:ext cx="7183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Запись к врачу, в том числе для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пациентов,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состоящих на диспансерном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учете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400" dirty="0" smtClean="0">
                <a:solidFill>
                  <a:schemeClr val="accent1"/>
                </a:solidFill>
                <a:latin typeface="Arial Narrow"/>
              </a:rPr>
              <a:t>+</a:t>
            </a:r>
            <a:r>
              <a:rPr lang="ru-RU" dirty="0" smtClean="0">
                <a:solidFill>
                  <a:schemeClr val="tx2"/>
                </a:solidFill>
                <a:latin typeface="Arial Narrow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Дневник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здоровья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+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Удаленный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мониторинг за состоянием пациента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+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Удаленное анкетирование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17" name="Picture 2" descr="C:\Users\oyismailova\AppData\Local\Microsoft\Windows\Temporary Internet Files\Content.Outlook\QUJ5URUS\IMG_5310 (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3" y="3593840"/>
            <a:ext cx="1789475" cy="318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oyismailova\AppData\Local\Microsoft\Windows\Temporary Internet Files\Content.Outlook\QUJ5URUS\PHOTO-2020-01-15-11-13-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83" y="3593838"/>
            <a:ext cx="1672849" cy="318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rcRect l="19997" t="14616" r="20120" b="19464"/>
          <a:stretch>
            <a:fillRect/>
          </a:stretch>
        </p:blipFill>
        <p:spPr>
          <a:xfrm>
            <a:off x="399890" y="1196361"/>
            <a:ext cx="930609" cy="930609"/>
          </a:xfrm>
          <a:custGeom>
            <a:avLst/>
            <a:gdLst>
              <a:gd name="connsiteX0" fmla="*/ 1962130 w 3924260"/>
              <a:gd name="connsiteY0" fmla="*/ 0 h 3924260"/>
              <a:gd name="connsiteX1" fmla="*/ 3924260 w 3924260"/>
              <a:gd name="connsiteY1" fmla="*/ 1962130 h 3924260"/>
              <a:gd name="connsiteX2" fmla="*/ 1962130 w 3924260"/>
              <a:gd name="connsiteY2" fmla="*/ 3924260 h 3924260"/>
              <a:gd name="connsiteX3" fmla="*/ 0 w 3924260"/>
              <a:gd name="connsiteY3" fmla="*/ 1962130 h 3924260"/>
              <a:gd name="connsiteX4" fmla="*/ 1962130 w 3924260"/>
              <a:gd name="connsiteY4" fmla="*/ 0 h 3924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4260" h="3924260">
                <a:moveTo>
                  <a:pt x="1962130" y="0"/>
                </a:moveTo>
                <a:cubicBezTo>
                  <a:pt x="3045784" y="0"/>
                  <a:pt x="3924260" y="878476"/>
                  <a:pt x="3924260" y="1962130"/>
                </a:cubicBezTo>
                <a:cubicBezTo>
                  <a:pt x="3924260" y="3045784"/>
                  <a:pt x="3045784" y="3924260"/>
                  <a:pt x="1962130" y="3924260"/>
                </a:cubicBezTo>
                <a:cubicBezTo>
                  <a:pt x="878476" y="3924260"/>
                  <a:pt x="0" y="3045784"/>
                  <a:pt x="0" y="1962130"/>
                </a:cubicBezTo>
                <a:cubicBezTo>
                  <a:pt x="0" y="878476"/>
                  <a:pt x="878476" y="0"/>
                  <a:pt x="1962130" y="0"/>
                </a:cubicBezTo>
                <a:close/>
              </a:path>
            </a:pathLst>
          </a:cu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09" y="2752163"/>
            <a:ext cx="940724" cy="94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УЗБАСС">
  <a:themeElements>
    <a:clrScheme name="НАЦПРОЕКТ">
      <a:dk1>
        <a:srgbClr val="44546A"/>
      </a:dk1>
      <a:lt1>
        <a:srgbClr val="FFFFFF"/>
      </a:lt1>
      <a:dk2>
        <a:srgbClr val="44546A"/>
      </a:dk2>
      <a:lt2>
        <a:srgbClr val="FFFFFF"/>
      </a:lt2>
      <a:accent1>
        <a:srgbClr val="D73232"/>
      </a:accent1>
      <a:accent2>
        <a:srgbClr val="4FA2F0"/>
      </a:accent2>
      <a:accent3>
        <a:srgbClr val="004A91"/>
      </a:accent3>
      <a:accent4>
        <a:srgbClr val="7F7F7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 КУЗБАСС" id="{FC27423D-3C75-452C-AE69-BB972B388360}" vid="{903266B8-67E2-447E-BBE1-064D1E65F294}"/>
    </a:ext>
  </a:extLst>
</a:theme>
</file>

<file path=ppt/theme/theme2.xml><?xml version="1.0" encoding="utf-8"?>
<a:theme xmlns:a="http://schemas.openxmlformats.org/drawingml/2006/main" name="Presentation">
  <a:themeElements>
    <a:clrScheme name="Presentatio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9587</TotalTime>
  <Words>2530</Words>
  <Application>Microsoft Office PowerPoint</Application>
  <PresentationFormat>Произвольный</PresentationFormat>
  <Paragraphs>229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КУЗБАСС</vt:lpstr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Ерогова Ренатовна</dc:creator>
  <cp:lastModifiedBy>Казакова Елена Алексеевна</cp:lastModifiedBy>
  <cp:revision>473</cp:revision>
  <cp:lastPrinted>2020-01-21T11:22:38Z</cp:lastPrinted>
  <dcterms:created xsi:type="dcterms:W3CDTF">2019-09-25T06:12:52Z</dcterms:created>
  <dcterms:modified xsi:type="dcterms:W3CDTF">2020-02-19T05:31:19Z</dcterms:modified>
</cp:coreProperties>
</file>