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603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930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736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260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96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295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206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834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930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809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45367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7439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8578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086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630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17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13D19-D9BA-4AF3-A855-85D6F0BDF5A5}" type="datetimeFigureOut">
              <a:rPr lang="ru-RU" smtClean="0"/>
              <a:t>18.09.2026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14F3FF7-98E7-4678-BDFC-0E97D2A02A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91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  <p:sldLayoutId id="2147483913" r:id="rId9"/>
    <p:sldLayoutId id="2147483914" r:id="rId10"/>
    <p:sldLayoutId id="2147483915" r:id="rId11"/>
    <p:sldLayoutId id="2147483916" r:id="rId12"/>
    <p:sldLayoutId id="2147483917" r:id="rId13"/>
    <p:sldLayoutId id="2147483918" r:id="rId14"/>
    <p:sldLayoutId id="2147483919" r:id="rId15"/>
    <p:sldLayoutId id="21474839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205798"/>
          </a:xfrm>
        </p:spPr>
        <p:txBody>
          <a:bodyPr>
            <a:normAutofit/>
          </a:bodyPr>
          <a:lstStyle/>
          <a:p>
            <a:r>
              <a:rPr lang="ru-RU" sz="4900" dirty="0"/>
              <a:t>Анатомо-физиологические изменения в организме матери во время беременности </a:t>
            </a:r>
            <a:r>
              <a:rPr lang="ru-RU" dirty="0"/>
              <a:t>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0043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9462" y="331516"/>
            <a:ext cx="9577251" cy="5811838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Изменения в организме женщины при беременности носят приспособительный характер и направлены на создание оптимальных условий для роста и развития плода.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354" y="1728788"/>
            <a:ext cx="6644639" cy="512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4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17010"/>
          </a:xfrm>
        </p:spPr>
        <p:txBody>
          <a:bodyPr/>
          <a:lstStyle/>
          <a:p>
            <a:r>
              <a:rPr lang="ru-RU" dirty="0"/>
              <a:t>Изменения состояния ЦНС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8137" y="1236617"/>
            <a:ext cx="9536475" cy="5408023"/>
          </a:xfrm>
        </p:spPr>
        <p:txBody>
          <a:bodyPr>
            <a:normAutofit fontScale="92500"/>
          </a:bodyPr>
          <a:lstStyle/>
          <a:p>
            <a:r>
              <a:rPr lang="ru-RU" dirty="0"/>
              <a:t>При беременности рецепторы матки первыми начинают реагировать на импульсы, поступающие от растущего плодного яйца. Воздействие на эти рецепторы приводит к изменению деятельности центральной и вегетативной нервной системы матери, направленных на обеспечение правильного развития будущего ребенка. </a:t>
            </a:r>
          </a:p>
          <a:p>
            <a:r>
              <a:rPr lang="ru-RU" dirty="0"/>
              <a:t>в коре головного мозга появляется очаг повышенной возбудимости — «</a:t>
            </a:r>
            <a:r>
              <a:rPr lang="ru-RU" dirty="0" err="1"/>
              <a:t>гестационной</a:t>
            </a:r>
            <a:r>
              <a:rPr lang="ru-RU" dirty="0"/>
              <a:t> доминанты» вокруг неё создается поле торможения нервных процессов. Это проявляется в  заторможенном состоянии беременной, преобладании у нее интересов, непосредственно связанных с рождением и здоровьем будущего ребенка. В то же время другие интересы как бы отходят на второй план. Наблюдаются сонливость, плаксивость, повышенная раздражи-</a:t>
            </a:r>
            <a:r>
              <a:rPr lang="ru-RU" dirty="0" err="1"/>
              <a:t>тельность</a:t>
            </a:r>
            <a:r>
              <a:rPr lang="ru-RU" dirty="0"/>
              <a:t>, иногда головокружения и другие расстройства. Эти состояния обычно характерны для раннего периода беременности, а затем постепенно исчезают. </a:t>
            </a:r>
          </a:p>
          <a:p>
            <a:r>
              <a:rPr lang="ru-RU" dirty="0"/>
              <a:t> При возникновении различных стрессовых ситуаций (испуг, страх, сильные эмоциональные переживания и др.) в ЦНС беременной возможно появление других очагов возбуждений. Они могут  ослабить действие </a:t>
            </a:r>
            <a:r>
              <a:rPr lang="ru-RU" dirty="0" err="1"/>
              <a:t>гестационной</a:t>
            </a:r>
            <a:r>
              <a:rPr lang="ru-RU" dirty="0"/>
              <a:t> доминанты, и нередко сопровождается патологическим течением беременности. Поэтому, всем беременным необходимо по возможности создать условия психического покоя как на работе, так и в домашних условиях. </a:t>
            </a:r>
          </a:p>
        </p:txBody>
      </p:sp>
    </p:spTree>
    <p:extLst>
      <p:ext uri="{BB962C8B-B14F-4D97-AF65-F5344CB8AC3E}">
        <p14:creationId xmlns:p14="http://schemas.microsoft.com/office/powerpoint/2010/main" val="898450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29627"/>
          </a:xfrm>
        </p:spPr>
        <p:txBody>
          <a:bodyPr>
            <a:normAutofit fontScale="90000"/>
          </a:bodyPr>
          <a:lstStyle/>
          <a:p>
            <a:r>
              <a:rPr lang="ru-RU" dirty="0"/>
              <a:t>Изменение массы тела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82491" y="1227909"/>
            <a:ext cx="5722121" cy="5630091"/>
          </a:xfrm>
        </p:spPr>
        <p:txBody>
          <a:bodyPr>
            <a:normAutofit/>
          </a:bodyPr>
          <a:lstStyle/>
          <a:p>
            <a:r>
              <a:rPr lang="ru-RU" dirty="0"/>
              <a:t>Увеличение массы тела беременной обусловлено рядом факторов: ростом матки и плода, накоплением околоплодной жидкости, увеличением ОЦК, задержкой воды  в организме, увеличением слоя жировой клетчатки. </a:t>
            </a:r>
          </a:p>
          <a:p>
            <a:r>
              <a:rPr lang="ru-RU" dirty="0"/>
              <a:t>Масса тела наиболее интенсивно увеличивается во второй половине беременности, когда еженедельная прибавка составляет 250 — 300 г. При более значительных темпах увеличения массы тела речь может идти сначала о скрытых, а затем и о явных отеках . </a:t>
            </a:r>
          </a:p>
          <a:p>
            <a:r>
              <a:rPr lang="ru-RU" dirty="0"/>
              <a:t>На протяжении всей беременности масса тела женщины в среднем увеличивается на 9 — 12 кг в зависимости от конституции.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02" y="1393372"/>
            <a:ext cx="4965196" cy="45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785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2176"/>
          </a:xfrm>
        </p:spPr>
        <p:txBody>
          <a:bodyPr>
            <a:normAutofit/>
          </a:bodyPr>
          <a:lstStyle/>
          <a:p>
            <a:r>
              <a:rPr lang="ru-RU" sz="3200" dirty="0"/>
              <a:t>Эндокринная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06285"/>
            <a:ext cx="8915400" cy="5442857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На деятельность эндокринной системы матери очень большое влияние оказывают гормоны плаценты, а также плода</a:t>
            </a:r>
          </a:p>
          <a:p>
            <a:r>
              <a:rPr lang="ru-RU" dirty="0"/>
              <a:t>Увеличивается работа щитовидной железы(регулирование  энергетического обмена, синтез белка, регуляция обмена минералов в крови кальция, фосфор и проч., ) </a:t>
            </a:r>
          </a:p>
          <a:p>
            <a:r>
              <a:rPr lang="ru-RU" dirty="0"/>
              <a:t>В молочной железе рост клеток МЖ для будущей лактации</a:t>
            </a:r>
          </a:p>
          <a:p>
            <a:r>
              <a:rPr lang="ru-RU" dirty="0"/>
              <a:t>В надпочечниках возрастает синтез гормонов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 err="1"/>
              <a:t>глюкокортикоидов</a:t>
            </a:r>
            <a:r>
              <a:rPr lang="ru-RU" dirty="0"/>
              <a:t> (мощное </a:t>
            </a:r>
            <a:r>
              <a:rPr lang="ru-RU" dirty="0" err="1"/>
              <a:t>атистрессовое</a:t>
            </a:r>
            <a:r>
              <a:rPr lang="ru-RU" dirty="0"/>
              <a:t> , противошоковое действие, повышают уровень глюкозы в крови, и </a:t>
            </a:r>
            <a:r>
              <a:rPr lang="ru-RU" dirty="0" err="1"/>
              <a:t>инсулинорезистентность</a:t>
            </a:r>
            <a:r>
              <a:rPr lang="ru-RU" dirty="0"/>
              <a:t> , запаса жиров в ПЖК и других тканях . </a:t>
            </a:r>
            <a:r>
              <a:rPr lang="ru-RU" dirty="0" err="1"/>
              <a:t>Иммуносупрессивное</a:t>
            </a:r>
            <a:r>
              <a:rPr lang="ru-RU" dirty="0"/>
              <a:t> действие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dirty="0" err="1"/>
              <a:t>Минералокортикоидов</a:t>
            </a:r>
            <a:r>
              <a:rPr lang="ru-RU" dirty="0"/>
              <a:t>( запас воды в тканях организма и увеличение ОЦК)</a:t>
            </a:r>
          </a:p>
          <a:p>
            <a:r>
              <a:rPr lang="ru-RU" dirty="0"/>
              <a:t>В гипофизе накапливается гормон окситоцин, который в свою очередь к концу беременности запускает механизм родов.</a:t>
            </a:r>
          </a:p>
          <a:p>
            <a:r>
              <a:rPr lang="ru-RU" dirty="0"/>
              <a:t>Желтое тело беременности – </a:t>
            </a:r>
            <a:r>
              <a:rPr lang="ru-RU" dirty="0" err="1"/>
              <a:t>стимулирет</a:t>
            </a:r>
            <a:r>
              <a:rPr lang="ru-RU" dirty="0"/>
              <a:t> ХГ, обеспечивающий возникновение и развитие беременности ,продуцирует прогестерон, который обеспечивает имплантацию и дальнейшее развитие беременности. С 3 — 4-ro месяца беременности желтое тело подвергается инволюции, и его функцию целиком берет на себя плацента.</a:t>
            </a:r>
          </a:p>
        </p:txBody>
      </p:sp>
    </p:spTree>
    <p:extLst>
      <p:ext uri="{BB962C8B-B14F-4D97-AF65-F5344CB8AC3E}">
        <p14:creationId xmlns:p14="http://schemas.microsoft.com/office/powerpoint/2010/main" val="2549316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64759"/>
          </a:xfrm>
        </p:spPr>
        <p:txBody>
          <a:bodyPr>
            <a:normAutofit/>
          </a:bodyPr>
          <a:lstStyle/>
          <a:p>
            <a:r>
              <a:rPr lang="ru-RU" sz="3200" dirty="0"/>
              <a:t>Иммунная система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19200"/>
            <a:ext cx="8915400" cy="5181600"/>
          </a:xfrm>
        </p:spPr>
        <p:txBody>
          <a:bodyPr/>
          <a:lstStyle/>
          <a:p>
            <a:r>
              <a:rPr lang="ru-RU" sz="2000" dirty="0"/>
              <a:t> Плод всегда является генетически "</a:t>
            </a:r>
            <a:r>
              <a:rPr lang="ru-RU" sz="2000" dirty="0" err="1"/>
              <a:t>полусовместимым</a:t>
            </a:r>
            <a:r>
              <a:rPr lang="ru-RU" sz="2000" dirty="0"/>
              <a:t> трансплантатом" по отношению к организму матери.</a:t>
            </a:r>
          </a:p>
          <a:p>
            <a:r>
              <a:rPr lang="ru-RU" sz="2000" dirty="0"/>
              <a:t>На ранней стадии развития плода ХГ ,ПЛ, </a:t>
            </a:r>
            <a:r>
              <a:rPr lang="ru-RU" sz="2000" dirty="0" err="1"/>
              <a:t>глюкокортикоиды</a:t>
            </a:r>
            <a:r>
              <a:rPr lang="ru-RU" sz="2000" dirty="0"/>
              <a:t>, альфа-</a:t>
            </a:r>
            <a:r>
              <a:rPr lang="ru-RU" sz="2000" dirty="0" err="1"/>
              <a:t>фетопротеин</a:t>
            </a:r>
            <a:r>
              <a:rPr lang="ru-RU" sz="2000" dirty="0"/>
              <a:t> — белок, продуцируемый эмбриональными клетками печени, обеспечивают </a:t>
            </a:r>
            <a:r>
              <a:rPr lang="ru-RU" sz="2000" dirty="0" err="1"/>
              <a:t>имуносупрессивное</a:t>
            </a:r>
            <a:r>
              <a:rPr lang="ru-RU" sz="2000" dirty="0"/>
              <a:t> действие на организм матери (поэтому повышается риск ОРВИ и </a:t>
            </a:r>
            <a:r>
              <a:rPr lang="ru-RU" sz="2000" dirty="0" err="1"/>
              <a:t>и</a:t>
            </a:r>
            <a:r>
              <a:rPr lang="ru-RU" sz="2000" dirty="0"/>
              <a:t> </a:t>
            </a:r>
            <a:r>
              <a:rPr lang="ru-RU" sz="2000" dirty="0" err="1"/>
              <a:t>проч</a:t>
            </a:r>
            <a:r>
              <a:rPr lang="ru-RU" sz="2000" dirty="0"/>
              <a:t> заболеваний матери)</a:t>
            </a:r>
          </a:p>
          <a:p>
            <a:r>
              <a:rPr lang="ru-RU" sz="2000" dirty="0"/>
              <a:t>С появлением плаценты возникает биологический барьер между плодом и организмом матери. При нарушении работы этого барьера </a:t>
            </a:r>
            <a:r>
              <a:rPr lang="ru-RU" sz="2000" dirty="0" err="1"/>
              <a:t>наступют</a:t>
            </a:r>
            <a:r>
              <a:rPr lang="ru-RU" sz="2000" dirty="0"/>
              <a:t> </a:t>
            </a:r>
            <a:r>
              <a:rPr lang="ru-RU" sz="2000" dirty="0" err="1"/>
              <a:t>патологичекие</a:t>
            </a:r>
            <a:r>
              <a:rPr lang="ru-RU" sz="2000" dirty="0"/>
              <a:t> процессы(проблемы </a:t>
            </a:r>
            <a:r>
              <a:rPr lang="ru-RU" sz="2000" dirty="0" err="1"/>
              <a:t>неынашивания</a:t>
            </a:r>
            <a:r>
              <a:rPr lang="ru-RU" sz="2000" dirty="0"/>
              <a:t>, эклампсии 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2927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25421"/>
          </a:xfrm>
        </p:spPr>
        <p:txBody>
          <a:bodyPr>
            <a:normAutofit fontScale="90000"/>
          </a:bodyPr>
          <a:lstStyle/>
          <a:p>
            <a:r>
              <a:rPr lang="ru-RU" dirty="0"/>
              <a:t>Сердечно-сосудистая система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88869"/>
            <a:ext cx="8915400" cy="5068388"/>
          </a:xfrm>
        </p:spPr>
        <p:txBody>
          <a:bodyPr>
            <a:normAutofit/>
          </a:bodyPr>
          <a:lstStyle/>
          <a:p>
            <a:r>
              <a:rPr lang="ru-RU" sz="2000" dirty="0"/>
              <a:t>На ранних сроках беременности в результате повышения концентрации прогестерона уменьшается общее периферическое сопротивление сосудов, что сопровождается снижением АД.</a:t>
            </a:r>
          </a:p>
          <a:p>
            <a:r>
              <a:rPr lang="ru-RU" sz="2000" dirty="0"/>
              <a:t>В ответ на понижение давления активируются надпочечники, повышается задержка воды в организме , и увеличение ОЦК, что приводит к </a:t>
            </a:r>
            <a:r>
              <a:rPr lang="ru-RU" sz="2000" dirty="0" err="1"/>
              <a:t>периферичекой</a:t>
            </a:r>
            <a:r>
              <a:rPr lang="ru-RU" sz="2000" dirty="0"/>
              <a:t> резистентности сосудов и </a:t>
            </a:r>
            <a:r>
              <a:rPr lang="ru-RU" sz="2000" dirty="0" err="1"/>
              <a:t>повышениии</a:t>
            </a:r>
            <a:r>
              <a:rPr lang="ru-RU" sz="2000" dirty="0"/>
              <a:t> АД</a:t>
            </a:r>
          </a:p>
        </p:txBody>
      </p:sp>
    </p:spTree>
    <p:extLst>
      <p:ext uri="{BB962C8B-B14F-4D97-AF65-F5344CB8AC3E}">
        <p14:creationId xmlns:p14="http://schemas.microsoft.com/office/powerpoint/2010/main" val="1405090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1216"/>
          </a:xfrm>
        </p:spPr>
        <p:txBody>
          <a:bodyPr>
            <a:normAutofit fontScale="90000"/>
          </a:bodyPr>
          <a:lstStyle/>
          <a:p>
            <a:r>
              <a:rPr lang="ru-RU" dirty="0"/>
              <a:t>ЖКТ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14994"/>
            <a:ext cx="8915400" cy="4596228"/>
          </a:xfrm>
        </p:spPr>
        <p:txBody>
          <a:bodyPr/>
          <a:lstStyle/>
          <a:p>
            <a:r>
              <a:rPr lang="ru-RU" dirty="0"/>
              <a:t>Под действием главного гормона прогестерона возникает замедление тонуса гладкой мускулатуры ЖКТ, проявляется замедленной эвакуацией пищи , лучшему всасыванию питательных веществ. И к усилению </a:t>
            </a:r>
            <a:r>
              <a:rPr lang="ru-RU" dirty="0" err="1"/>
              <a:t>гастроэзофагеального</a:t>
            </a:r>
            <a:r>
              <a:rPr lang="ru-RU" dirty="0"/>
              <a:t> рефлюкса.</a:t>
            </a:r>
          </a:p>
          <a:p>
            <a:r>
              <a:rPr lang="ru-RU" dirty="0"/>
              <a:t> Симптоматика обычно исчезает после 17-й недели беременности. 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/>
              <a:t>Мочевыделительная система </a:t>
            </a:r>
          </a:p>
          <a:p>
            <a:r>
              <a:rPr lang="ru-RU" dirty="0"/>
              <a:t>Работа почек на сохранение ионов </a:t>
            </a:r>
            <a:r>
              <a:rPr lang="en-US" dirty="0"/>
              <a:t>Na</a:t>
            </a:r>
            <a:r>
              <a:rPr lang="ru-RU" dirty="0"/>
              <a:t> и </a:t>
            </a:r>
            <a:r>
              <a:rPr lang="ru-RU" dirty="0" err="1"/>
              <a:t>др</a:t>
            </a:r>
            <a:r>
              <a:rPr lang="ru-RU" dirty="0"/>
              <a:t> минералов ,</a:t>
            </a:r>
          </a:p>
          <a:p>
            <a:r>
              <a:rPr lang="ru-RU" dirty="0"/>
              <a:t>Снижение тонуса почечных лоханок, мочеточников и мочевого пузыря. Нередко приводят к бессимптомной бактериурии.</a:t>
            </a:r>
          </a:p>
        </p:txBody>
      </p:sp>
    </p:spTree>
    <p:extLst>
      <p:ext uri="{BB962C8B-B14F-4D97-AF65-F5344CB8AC3E}">
        <p14:creationId xmlns:p14="http://schemas.microsoft.com/office/powerpoint/2010/main" val="2256481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>
            <a:normAutofit fontScale="90000"/>
          </a:bodyPr>
          <a:lstStyle/>
          <a:p>
            <a:r>
              <a:rPr lang="ru-RU" dirty="0"/>
              <a:t>Кроветворная система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58537"/>
            <a:ext cx="8915400" cy="4552685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sz="2400" dirty="0"/>
              <a:t>При беременности наблюдают состояние </a:t>
            </a:r>
            <a:r>
              <a:rPr lang="ru-RU" sz="2400" dirty="0" err="1"/>
              <a:t>гиперкоагуляции</a:t>
            </a:r>
            <a:r>
              <a:rPr lang="ru-RU" sz="2400" dirty="0"/>
              <a:t> с повышением концентрации факторов свёртывания крови [I (фибриноген), VII, VIII, IX и X]. Состояние </a:t>
            </a:r>
            <a:r>
              <a:rPr lang="ru-RU" sz="2400" dirty="0" err="1"/>
              <a:t>гиперкоагуляции</a:t>
            </a:r>
            <a:r>
              <a:rPr lang="ru-RU" sz="2400" dirty="0"/>
              <a:t> препятствует чрезмерной кровопотере в родах, но в то же время предрасполагает к возникновению тромбоэмболии. </a:t>
            </a:r>
          </a:p>
          <a:p>
            <a:r>
              <a:rPr lang="ru-RU" sz="2400" dirty="0"/>
              <a:t>К концу беременности возникает </a:t>
            </a:r>
            <a:r>
              <a:rPr lang="ru-RU" sz="2400" dirty="0" err="1"/>
              <a:t>физиологичекая</a:t>
            </a:r>
            <a:r>
              <a:rPr lang="ru-RU" sz="2400" dirty="0"/>
              <a:t> </a:t>
            </a:r>
            <a:r>
              <a:rPr lang="ru-RU" sz="2400" dirty="0" err="1"/>
              <a:t>гемодилюция</a:t>
            </a:r>
            <a:r>
              <a:rPr lang="ru-RU" sz="2400" dirty="0"/>
              <a:t>(разжижение крови) проявляется </a:t>
            </a:r>
            <a:r>
              <a:rPr lang="ru-RU" sz="2400" dirty="0" err="1"/>
              <a:t>сниженим</a:t>
            </a:r>
            <a:r>
              <a:rPr lang="ru-RU" sz="2400" dirty="0"/>
              <a:t> количества тромбоцитов, эритроцитов, (и </a:t>
            </a:r>
            <a:r>
              <a:rPr lang="ru-RU" sz="2400" dirty="0" err="1"/>
              <a:t>соответсвенно</a:t>
            </a:r>
            <a:r>
              <a:rPr lang="ru-RU" sz="2400" dirty="0"/>
              <a:t> гемоглобина)</a:t>
            </a:r>
          </a:p>
        </p:txBody>
      </p:sp>
    </p:spTree>
    <p:extLst>
      <p:ext uri="{BB962C8B-B14F-4D97-AF65-F5344CB8AC3E}">
        <p14:creationId xmlns:p14="http://schemas.microsoft.com/office/powerpoint/2010/main" val="3773460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77673"/>
          </a:xfrm>
        </p:spPr>
        <p:txBody>
          <a:bodyPr>
            <a:normAutofit fontScale="90000"/>
          </a:bodyPr>
          <a:lstStyle/>
          <a:p>
            <a:r>
              <a:rPr lang="ru-RU" dirty="0"/>
              <a:t>Опорно-двигательный аппарат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01783"/>
            <a:ext cx="8915400" cy="4709439"/>
          </a:xfrm>
        </p:spPr>
        <p:txBody>
          <a:bodyPr>
            <a:normAutofit/>
          </a:bodyPr>
          <a:lstStyle/>
          <a:p>
            <a:r>
              <a:rPr lang="ru-RU" sz="2400" dirty="0"/>
              <a:t>К концу беременности в связи с увеличением массы плода изменяется походка, из-за смещения центра тяжести кпереди.</a:t>
            </a:r>
          </a:p>
          <a:p>
            <a:r>
              <a:rPr lang="ru-RU" sz="2400" dirty="0"/>
              <a:t>Возникают  тянущие боли в области поясницы. Отмечается серозное пропитывание и разрыхление связок, хрящей и синовиальных оболочек лонного и крестцово-подвздошных сочленений. В результате наблюдается некоторое расхождение лонных костей в стороны.</a:t>
            </a:r>
          </a:p>
        </p:txBody>
      </p:sp>
    </p:spTree>
    <p:extLst>
      <p:ext uri="{BB962C8B-B14F-4D97-AF65-F5344CB8AC3E}">
        <p14:creationId xmlns:p14="http://schemas.microsoft.com/office/powerpoint/2010/main" val="1367170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27909"/>
            <a:ext cx="8915400" cy="5521234"/>
          </a:xfrm>
        </p:spPr>
        <p:txBody>
          <a:bodyPr>
            <a:normAutofit/>
          </a:bodyPr>
          <a:lstStyle/>
          <a:p>
            <a:r>
              <a:rPr lang="ru-RU" dirty="0"/>
              <a:t>Изменения белкового, углеводного и липидного обмена. По мере развития беременности в организме женщины происходит накопление белковых веществ, необходимых для удовлетворения потребности растущего плода в аминокислотах.</a:t>
            </a:r>
          </a:p>
          <a:p>
            <a:r>
              <a:rPr lang="ru-RU" dirty="0"/>
              <a:t>Изменения минерального обмена В организме женщины наблюдается задержка солей кальция и фосфора. Оба этих элемента переходят через плаценту, и расходуются на построение костей плода. От матери к плоду переходит также железо, которое используется при синтезе фетального гемоглобина. </a:t>
            </a:r>
          </a:p>
          <a:p>
            <a:r>
              <a:rPr lang="ru-RU" dirty="0"/>
              <a:t>При беременности значительно возрастает потребность в витаминах. Витамины необходимы как для обеспечения обменных процессов в материнском организме, так и для правильного развития плода. Например интенсивность использования железа для синтеза гемоглобина зависит от достаточного поступления в организм матери витаминов: С, В1, В2, В12, РР и фолиевой кислоты. Велика также роль при беременности и других витаминов: А, D, и др. Большинство витаминов в той или иной степени переходят через плаценту, и используются плодом в процессе его роста и развития. </a:t>
            </a:r>
          </a:p>
        </p:txBody>
      </p:sp>
    </p:spTree>
    <p:extLst>
      <p:ext uri="{BB962C8B-B14F-4D97-AF65-F5344CB8AC3E}">
        <p14:creationId xmlns:p14="http://schemas.microsoft.com/office/powerpoint/2010/main" val="219347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212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Развитие плода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45326"/>
            <a:ext cx="8915400" cy="4665896"/>
          </a:xfrm>
        </p:spPr>
        <p:txBody>
          <a:bodyPr/>
          <a:lstStyle/>
          <a:p>
            <a:r>
              <a:rPr lang="ru-RU" dirty="0"/>
              <a:t>Зарождение человека начинается с процесса оплодотворения.</a:t>
            </a:r>
          </a:p>
          <a:p>
            <a:r>
              <a:rPr lang="ru-RU" dirty="0" err="1"/>
              <a:t>Приоплодотворении</a:t>
            </a:r>
            <a:r>
              <a:rPr lang="ru-RU" dirty="0"/>
              <a:t> яйцеклетки сперматозоидом образуется Зигота (клетка)с новым генетическим материалом, несущей информацию обоих родителей.</a:t>
            </a:r>
          </a:p>
          <a:p>
            <a:r>
              <a:rPr lang="ru-RU" dirty="0"/>
              <a:t>Клетка эта очень быстро делится и растет, образуя будущий эмбрион.</a:t>
            </a:r>
          </a:p>
          <a:p>
            <a:r>
              <a:rPr lang="ru-RU" dirty="0"/>
              <a:t>Имплантация эмбриона длится  около 6 дней.</a:t>
            </a:r>
          </a:p>
          <a:p>
            <a:r>
              <a:rPr lang="ru-RU" dirty="0"/>
              <a:t>В течение 1 месяца происходит имплантация, образование зародыша, зачатков важнейших органов прежде всего головного мозга печени и сердца</a:t>
            </a:r>
          </a:p>
        </p:txBody>
      </p:sp>
    </p:spTree>
    <p:extLst>
      <p:ext uri="{BB962C8B-B14F-4D97-AF65-F5344CB8AC3E}">
        <p14:creationId xmlns:p14="http://schemas.microsoft.com/office/powerpoint/2010/main" val="31793895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16713"/>
          </a:xfrm>
        </p:spPr>
        <p:txBody>
          <a:bodyPr>
            <a:normAutofit fontScale="90000"/>
          </a:bodyPr>
          <a:lstStyle/>
          <a:p>
            <a:r>
              <a:rPr lang="ru-RU" dirty="0"/>
              <a:t>2 </a:t>
            </a:r>
            <a:r>
              <a:rPr lang="ru-RU" dirty="0" err="1"/>
              <a:t>мес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14994"/>
            <a:ext cx="8915400" cy="4596228"/>
          </a:xfrm>
        </p:spPr>
        <p:txBody>
          <a:bodyPr/>
          <a:lstStyle/>
          <a:p>
            <a:r>
              <a:rPr lang="ru-RU" dirty="0"/>
              <a:t>Закладка сердца </a:t>
            </a:r>
          </a:p>
          <a:p>
            <a:r>
              <a:rPr lang="ru-RU" dirty="0"/>
              <a:t>Кроветворение внутри первичных кровеносных сосудов </a:t>
            </a:r>
          </a:p>
          <a:p>
            <a:r>
              <a:rPr lang="ru-RU" dirty="0"/>
              <a:t>Образование стволовых клеток крови </a:t>
            </a:r>
          </a:p>
          <a:p>
            <a:r>
              <a:rPr lang="ru-RU" dirty="0"/>
              <a:t>Формирование половых желез</a:t>
            </a:r>
          </a:p>
          <a:p>
            <a:r>
              <a:rPr lang="ru-RU" dirty="0"/>
              <a:t>Начинает развиваться щитовидная железа </a:t>
            </a:r>
          </a:p>
          <a:p>
            <a:r>
              <a:rPr lang="ru-RU" dirty="0"/>
              <a:t>Закладка печени. </a:t>
            </a:r>
          </a:p>
          <a:p>
            <a:r>
              <a:rPr lang="ru-RU" dirty="0"/>
              <a:t>Эмбрион имеет длину 10 мм. Самая крупная часть зародыша – голова</a:t>
            </a:r>
          </a:p>
          <a:p>
            <a:r>
              <a:rPr lang="ru-RU" dirty="0"/>
              <a:t> Около 6 -7 </a:t>
            </a:r>
            <a:r>
              <a:rPr lang="ru-RU" dirty="0" err="1"/>
              <a:t>нед</a:t>
            </a:r>
            <a:r>
              <a:rPr lang="ru-RU" dirty="0"/>
              <a:t> Формируются внутренние части ушей и глаз, появляются зачатки век, ноздрей и пальцевых конечностей. Сформированы головной и спинной мозг.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5935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12507"/>
          </a:xfrm>
        </p:spPr>
        <p:txBody>
          <a:bodyPr>
            <a:normAutofit fontScale="90000"/>
          </a:bodyPr>
          <a:lstStyle/>
          <a:p>
            <a:r>
              <a:rPr lang="ru-RU" dirty="0"/>
              <a:t>3 </a:t>
            </a:r>
            <a:r>
              <a:rPr lang="ru-RU" dirty="0" err="1"/>
              <a:t>мес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32410"/>
            <a:ext cx="8915400" cy="4578811"/>
          </a:xfrm>
        </p:spPr>
        <p:txBody>
          <a:bodyPr/>
          <a:lstStyle/>
          <a:p>
            <a:r>
              <a:rPr lang="ru-RU" dirty="0"/>
              <a:t>Размер эмбриона от 10 до 35 -40 мм и начинает внешне напоминать человека. Он уже называется плодом. </a:t>
            </a:r>
          </a:p>
          <a:p>
            <a:r>
              <a:rPr lang="ru-RU" dirty="0"/>
              <a:t>Сформировано сердце становится </a:t>
            </a:r>
          </a:p>
          <a:p>
            <a:r>
              <a:rPr lang="ru-RU" dirty="0"/>
              <a:t>у будущих девочек формируются яичники, у мальчиков – яички</a:t>
            </a:r>
          </a:p>
          <a:p>
            <a:r>
              <a:rPr lang="ru-RU" dirty="0"/>
              <a:t>Сформированы многие суставы</a:t>
            </a:r>
          </a:p>
          <a:p>
            <a:r>
              <a:rPr lang="ru-RU" dirty="0"/>
              <a:t>Начинают работать рефлексы(может сосать палец)</a:t>
            </a:r>
          </a:p>
          <a:p>
            <a:r>
              <a:rPr lang="ru-RU" dirty="0"/>
              <a:t>Органы и системы крохи к данному сроку уже сформировались, одни работают в полную силу, а другие – продолжают созревать. Активно развиваются бронхи, легкие, трахеи; печень; кишечный тракт; кровеносные сосуды; радужные оболочки глаз. В 11 недель на УЗИ можно увидеть вполне различимые очертания будущего малыша.</a:t>
            </a:r>
          </a:p>
          <a:p>
            <a:r>
              <a:rPr lang="ru-RU" dirty="0" err="1"/>
              <a:t>Плацена</a:t>
            </a:r>
            <a:r>
              <a:rPr lang="ru-RU" dirty="0"/>
              <a:t> приобретает форму диска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3356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>
            <a:normAutofit fontScale="90000"/>
          </a:bodyPr>
          <a:lstStyle/>
          <a:p>
            <a:r>
              <a:rPr lang="ru-RU" dirty="0"/>
              <a:t>4 </a:t>
            </a:r>
            <a:r>
              <a:rPr lang="ru-RU" dirty="0" err="1"/>
              <a:t>мес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80160"/>
            <a:ext cx="8915400" cy="4631062"/>
          </a:xfrm>
        </p:spPr>
        <p:txBody>
          <a:bodyPr/>
          <a:lstStyle/>
          <a:p>
            <a:r>
              <a:rPr lang="ru-RU" dirty="0"/>
              <a:t>Неделя активного скачка роста будущего малыша. Мозг уже способен отдавать первые команды по рефлекторным движениям плода. Развивается обоняние, формируются голосовые связки. Начинает быстрее расти туловище, а рост головы, наоборот, замедляется. В кишечнике крохи появляются пищеварительные ворсинки. Кожа малыша еще очень тонкая, и пронизана кровеносными сосудами. Вес плода увеличивается до 20 г, а рост – до 80 мм.</a:t>
            </a:r>
          </a:p>
          <a:p>
            <a:r>
              <a:rPr lang="ru-RU" dirty="0"/>
              <a:t>сформировано зрение и необходимые нервные окончания для возможности видеть после рождения. С 15-й недели постепенно происходит окостенение скелета – долгосрочный процесс, требующий большой объем кальция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0801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3799"/>
          </a:xfrm>
        </p:spPr>
        <p:txBody>
          <a:bodyPr>
            <a:normAutofit fontScale="90000"/>
          </a:bodyPr>
          <a:lstStyle/>
          <a:p>
            <a:r>
              <a:rPr lang="ru-RU" dirty="0"/>
              <a:t>5 </a:t>
            </a:r>
            <a:r>
              <a:rPr lang="ru-RU" dirty="0" err="1"/>
              <a:t>мес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27909"/>
            <a:ext cx="8915400" cy="468331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Слуховое формирование будущего младенца к 17 неделе плавно завершается. Вес приближается к отметке в 100 г, а рост становится около 12 см. Система кровеносных сосудов развивается и разветвляется. В крови малыша появляются важнейшие составляющие собственного иммунитета – интерферон и иммуноглобулин. У деток женского пола внутриутробно формируется матка. Сила толчков ребенка увеличивается в данный период, они становятся частыми и ощутимыми.</a:t>
            </a:r>
          </a:p>
          <a:p>
            <a:r>
              <a:rPr lang="ru-RU" dirty="0"/>
              <a:t> Шевеления ощутимы, кроха очень активно двигается на 18 неделе. Нередко заглатывает околоплодную жидкость, что может приводить к икоте, – этот момент будущая мама может заметить по легкому вздрагиванию живота. Постепенно у плода формируется слой подкожного жира, развиваются мышцы, продолжается минерализация скелета. Вес – около 150 г, рост не превышает 14 см.</a:t>
            </a:r>
          </a:p>
          <a:p>
            <a:r>
              <a:rPr lang="ru-RU" dirty="0"/>
              <a:t>На 20 </a:t>
            </a:r>
            <a:r>
              <a:rPr lang="ru-RU" dirty="0" err="1"/>
              <a:t>нед</a:t>
            </a:r>
            <a:r>
              <a:rPr lang="ru-RU" dirty="0"/>
              <a:t> можно определить пол ребенка.</a:t>
            </a:r>
          </a:p>
          <a:p>
            <a:r>
              <a:rPr lang="ru-RU" dirty="0"/>
              <a:t>Слышны тоны сердца малыша через </a:t>
            </a:r>
            <a:r>
              <a:rPr lang="ru-RU" dirty="0" err="1"/>
              <a:t>перднюю</a:t>
            </a:r>
            <a:r>
              <a:rPr lang="ru-RU" dirty="0"/>
              <a:t> брюшную стенку.</a:t>
            </a:r>
          </a:p>
        </p:txBody>
      </p:sp>
    </p:spTree>
    <p:extLst>
      <p:ext uri="{BB962C8B-B14F-4D97-AF65-F5344CB8AC3E}">
        <p14:creationId xmlns:p14="http://schemas.microsoft.com/office/powerpoint/2010/main" val="2115568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95090"/>
          </a:xfrm>
        </p:spPr>
        <p:txBody>
          <a:bodyPr>
            <a:normAutofit fontScale="90000"/>
          </a:bodyPr>
          <a:lstStyle/>
          <a:p>
            <a:r>
              <a:rPr lang="ru-RU" dirty="0"/>
              <a:t>6 </a:t>
            </a:r>
            <a:r>
              <a:rPr lang="ru-RU" dirty="0" err="1"/>
              <a:t>мес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19200"/>
            <a:ext cx="8915400" cy="4692022"/>
          </a:xfrm>
        </p:spPr>
        <p:txBody>
          <a:bodyPr/>
          <a:lstStyle/>
          <a:p>
            <a:r>
              <a:rPr lang="ru-RU" dirty="0"/>
              <a:t>На этом сроке активно формируются вкусовые рецепторы, совершенствуется состав крови.</a:t>
            </a:r>
          </a:p>
          <a:p>
            <a:r>
              <a:rPr lang="ru-RU" dirty="0"/>
              <a:t> завершается развитие бронхов у младенца, что очень важно в целом для дыхательной системы ребенка.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7035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69261"/>
          </a:xfrm>
        </p:spPr>
        <p:txBody>
          <a:bodyPr/>
          <a:lstStyle/>
          <a:p>
            <a:r>
              <a:rPr lang="ru-RU" dirty="0"/>
              <a:t>7 </a:t>
            </a:r>
            <a:r>
              <a:rPr lang="ru-RU" dirty="0" err="1"/>
              <a:t>мес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93371"/>
            <a:ext cx="8915400" cy="4517851"/>
          </a:xfrm>
        </p:spPr>
        <p:txBody>
          <a:bodyPr/>
          <a:lstStyle/>
          <a:p>
            <a:r>
              <a:rPr lang="ru-RU" dirty="0"/>
              <a:t>Масса примерно 700 г, рост – 23-25 см. Нервные связи и клетки головного мозга продолжают свое формирование. У плода можно наблюдать тренировочные дыхательные движения</a:t>
            </a:r>
          </a:p>
          <a:p>
            <a:r>
              <a:rPr lang="ru-RU" dirty="0"/>
              <a:t> По-прежнему продолжается активное укрепление костей скелета, минерализуются зачатки молочных зубов в деснах. Начинают подрастать ноготки и волосики.</a:t>
            </a:r>
          </a:p>
          <a:p>
            <a:r>
              <a:rPr lang="ru-RU" dirty="0"/>
              <a:t>К концу 7 </a:t>
            </a:r>
            <a:r>
              <a:rPr lang="ru-RU" dirty="0" err="1"/>
              <a:t>мес</a:t>
            </a:r>
            <a:r>
              <a:rPr lang="ru-RU" dirty="0"/>
              <a:t> вес 1300 граммов, а рост до 37 см. У ребенка интенсивно продолжает развитие мышечная ткань. В коре головного мозга образуются новые извилины. </a:t>
            </a:r>
          </a:p>
        </p:txBody>
      </p:sp>
    </p:spTree>
    <p:extLst>
      <p:ext uri="{BB962C8B-B14F-4D97-AF65-F5344CB8AC3E}">
        <p14:creationId xmlns:p14="http://schemas.microsoft.com/office/powerpoint/2010/main" val="15402277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03799"/>
          </a:xfrm>
        </p:spPr>
        <p:txBody>
          <a:bodyPr>
            <a:normAutofit fontScale="90000"/>
          </a:bodyPr>
          <a:lstStyle/>
          <a:p>
            <a:r>
              <a:rPr lang="ru-RU" dirty="0"/>
              <a:t>8 </a:t>
            </a:r>
            <a:r>
              <a:rPr lang="ru-RU" dirty="0" err="1"/>
              <a:t>мес</a:t>
            </a: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166949"/>
            <a:ext cx="8915400" cy="4744273"/>
          </a:xfrm>
        </p:spPr>
        <p:txBody>
          <a:bodyPr/>
          <a:lstStyle/>
          <a:p>
            <a:r>
              <a:rPr lang="ru-RU" dirty="0"/>
              <a:t>Кожа тоненькая и имеет красный цвет. Ребенок продолжает учиться дышать перед рождением. Его длина - около 41, 5 см, вес – 1, 8 кг. 34 недели </a:t>
            </a:r>
          </a:p>
          <a:p>
            <a:r>
              <a:rPr lang="ru-RU" dirty="0" err="1"/>
              <a:t>пушковых</a:t>
            </a:r>
            <a:r>
              <a:rPr lang="ru-RU" dirty="0"/>
              <a:t> волос на теле меньше, волосы на головке удлиняются. 36 недель </a:t>
            </a:r>
          </a:p>
        </p:txBody>
      </p:sp>
    </p:spTree>
    <p:extLst>
      <p:ext uri="{BB962C8B-B14F-4D97-AF65-F5344CB8AC3E}">
        <p14:creationId xmlns:p14="http://schemas.microsoft.com/office/powerpoint/2010/main" val="3042156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34427"/>
          </a:xfrm>
        </p:spPr>
        <p:txBody>
          <a:bodyPr/>
          <a:lstStyle/>
          <a:p>
            <a:r>
              <a:rPr lang="ru-RU" dirty="0"/>
              <a:t>8-9 </a:t>
            </a:r>
            <a:r>
              <a:rPr lang="ru-RU" dirty="0" err="1"/>
              <a:t>мес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358537"/>
            <a:ext cx="8915400" cy="4552685"/>
          </a:xfrm>
        </p:spPr>
        <p:txBody>
          <a:bodyPr/>
          <a:lstStyle/>
          <a:p>
            <a:r>
              <a:rPr lang="ru-RU" dirty="0"/>
              <a:t>Сформированный плод , принимает правильное головное </a:t>
            </a:r>
            <a:r>
              <a:rPr lang="ru-RU" dirty="0" err="1"/>
              <a:t>предлежание</a:t>
            </a:r>
            <a:r>
              <a:rPr lang="ru-RU" dirty="0"/>
              <a:t>.</a:t>
            </a:r>
          </a:p>
          <a:p>
            <a:r>
              <a:rPr lang="ru-RU" dirty="0"/>
              <a:t>Сформированы и почти готовы к работе все системы и органы </a:t>
            </a:r>
          </a:p>
        </p:txBody>
      </p:sp>
    </p:spTree>
    <p:extLst>
      <p:ext uri="{BB962C8B-B14F-4D97-AF65-F5344CB8AC3E}">
        <p14:creationId xmlns:p14="http://schemas.microsoft.com/office/powerpoint/2010/main" val="1573481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525421"/>
          </a:xfrm>
        </p:spPr>
        <p:txBody>
          <a:bodyPr>
            <a:normAutofit fontScale="90000"/>
          </a:bodyPr>
          <a:lstStyle/>
          <a:p>
            <a:r>
              <a:rPr lang="ru-RU" dirty="0"/>
              <a:t>Факторы риска беременности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280159"/>
            <a:ext cx="8915400" cy="5495109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Факторы риска, которые имеют место у женщины до беременности и могут повлиять на ее течение: </a:t>
            </a:r>
          </a:p>
          <a:p>
            <a:r>
              <a:rPr lang="ru-RU" b="1" dirty="0"/>
              <a:t>Возраст младше 15 лет и старше 40 лет. </a:t>
            </a:r>
            <a:r>
              <a:rPr lang="ru-RU" dirty="0"/>
              <a:t>У будущей мамы моложе 15 лет высокая вероятность </a:t>
            </a:r>
            <a:r>
              <a:rPr lang="ru-RU" dirty="0" err="1"/>
              <a:t>преэклампсии</a:t>
            </a:r>
            <a:r>
              <a:rPr lang="ru-RU" dirty="0"/>
              <a:t> и эклампсии – тяжелых патологий беременности. Также у них часто рождаются недоношенные дети или младенцы с дефицитом веса. Женщины старше 40 лет имеют высокий риск рождения малыша с генетической патологией, чаще всего, синдромом Дауна. Кроме того, они нередко страдают от высокого артериального давления в период вынашивания ребенка.</a:t>
            </a:r>
          </a:p>
          <a:p>
            <a:r>
              <a:rPr lang="ru-RU" dirty="0"/>
              <a:t> </a:t>
            </a:r>
            <a:r>
              <a:rPr lang="ru-RU" b="1" dirty="0"/>
              <a:t>Вес тела менее 40 кг. </a:t>
            </a:r>
            <a:r>
              <a:rPr lang="ru-RU" dirty="0"/>
              <a:t>У таких будущих мам существует вероятность рождения ребенка с маленьким весом. </a:t>
            </a:r>
          </a:p>
          <a:p>
            <a:r>
              <a:rPr lang="ru-RU" b="1" dirty="0"/>
              <a:t>Ожирение. </a:t>
            </a:r>
            <a:r>
              <a:rPr lang="ru-RU" dirty="0"/>
              <a:t>Женщины, страдающие ожирением, также входят в группу беременностей высокого риска. Кроме того, что у них чаще других бывает повышенное артериальное давление и развитие сахарного диабета, существует высокая вероятность рождения ребенка с большим весом.</a:t>
            </a:r>
          </a:p>
          <a:p>
            <a:r>
              <a:rPr lang="ru-RU" dirty="0"/>
              <a:t> </a:t>
            </a:r>
            <a:r>
              <a:rPr lang="ru-RU" b="1" dirty="0"/>
              <a:t>Рост менее 152 см. </a:t>
            </a:r>
            <a:r>
              <a:rPr lang="ru-RU" dirty="0"/>
              <a:t>У таких беременных часто уменьшенные размеры таза, большой риск преждевременных родов и рождения малыша с малым весом. Риск во время беременности существует у тех женщин, которые имели несколько последовательных выкидышей, преждевременные роди или рождение мертвых детей. 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1135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8578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1062446"/>
            <a:ext cx="8915400" cy="4848776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Большое количество беременностей</a:t>
            </a:r>
            <a:r>
              <a:rPr lang="ru-RU" dirty="0"/>
              <a:t>. Специалисты отмечают, что уже 6-7-я беременности часто имеют много осложнений, среди которых </a:t>
            </a:r>
            <a:r>
              <a:rPr lang="ru-RU" dirty="0" err="1"/>
              <a:t>предлежание</a:t>
            </a:r>
            <a:r>
              <a:rPr lang="ru-RU" dirty="0"/>
              <a:t> плаценты, слабость родовой деятельности, послеродовое кровотечение. </a:t>
            </a:r>
          </a:p>
          <a:p>
            <a:r>
              <a:rPr lang="ru-RU" b="1" dirty="0"/>
              <a:t>Дефекты развития половых органов </a:t>
            </a:r>
            <a:r>
              <a:rPr lang="ru-RU" dirty="0"/>
              <a:t>(недостаточность или слабость шейки матки, удвоение матки) повышают опасность выкидыша. </a:t>
            </a:r>
          </a:p>
          <a:p>
            <a:r>
              <a:rPr lang="ru-RU" b="1" dirty="0"/>
              <a:t>Заболевания женщины </a:t>
            </a:r>
            <a:r>
              <a:rPr lang="ru-RU" dirty="0"/>
              <a:t>часто представляют опасность и для нее, и для будущего ребенка. К таким болезням относятся: заболевания почек, хроническая гипертония, сахарный диабет, болезни щитовидной железы, тяжелые патологии сердца, системная красная волчанка, </a:t>
            </a:r>
            <a:r>
              <a:rPr lang="ru-RU" dirty="0" err="1"/>
              <a:t>серповидноклеточная</a:t>
            </a:r>
            <a:r>
              <a:rPr lang="ru-RU" dirty="0"/>
              <a:t> анемия, нарушения свертывающей системы крови. </a:t>
            </a:r>
          </a:p>
          <a:p>
            <a:r>
              <a:rPr lang="ru-RU" b="1" dirty="0"/>
              <a:t>Заболевания членов семьи</a:t>
            </a:r>
            <a:r>
              <a:rPr lang="ru-RU" dirty="0"/>
              <a:t>. Если в семье или среди близких родственников есть люди с умственной задержкой или другими наследственными болезнями, значительно увеличивается риск рождения малыша с такими же патологиями.</a:t>
            </a:r>
          </a:p>
        </p:txBody>
      </p:sp>
    </p:spTree>
    <p:extLst>
      <p:ext uri="{BB962C8B-B14F-4D97-AF65-F5344CB8AC3E}">
        <p14:creationId xmlns:p14="http://schemas.microsoft.com/office/powerpoint/2010/main" val="2829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482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940526"/>
            <a:ext cx="8915400" cy="5181600"/>
          </a:xfrm>
        </p:spPr>
        <p:txBody>
          <a:bodyPr>
            <a:normAutofit/>
          </a:bodyPr>
          <a:lstStyle/>
          <a:p>
            <a:r>
              <a:rPr lang="ru-RU" dirty="0"/>
              <a:t> К возникающим уже при беременности факторам риска можно отнести следующие состояния и заболевания: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b="1" dirty="0"/>
              <a:t>Многоплодная беременность. </a:t>
            </a:r>
            <a:r>
              <a:rPr lang="ru-RU" dirty="0"/>
              <a:t>Около 40% случаев многоплодной беременности заканчиваются выкидышем или преждевременными родами. Кроме того, будущие мамы, вынашивающие двух или больше деток, более других подвержены повышению артериального давления.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b="1" dirty="0"/>
              <a:t>Инфекционные заболевания</a:t>
            </a:r>
            <a:r>
              <a:rPr lang="ru-RU" dirty="0"/>
              <a:t>, которые возникли во время беременности. Особо опасны в этот период краснуха, вирусный гепатит, инфекции мочеполовой системы, герпес.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b="1" dirty="0"/>
              <a:t>Злоупотребление алкоголем и никотином</a:t>
            </a:r>
            <a:r>
              <a:rPr lang="ru-RU" dirty="0"/>
              <a:t>. Наверное, уже всем известно, что данные пагубные привычки способны вызывать выкидыши, преждевременные роды, внутриутробные патологии ребенка, рождения младенца недоношенным или с маленьким весом.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b="1" dirty="0"/>
              <a:t>Патологии беременности</a:t>
            </a:r>
            <a:r>
              <a:rPr lang="ru-RU" dirty="0"/>
              <a:t>. Наиболее часто встречаются маловодие и многоводие, которые могут привести к преждевременному прерыванию беременности и многим ее осложнениям.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2513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84349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1162</TotalTime>
  <Words>2054</Words>
  <Application>Microsoft Office PowerPoint</Application>
  <PresentationFormat>Широкоэкранный</PresentationFormat>
  <Paragraphs>102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8" baseType="lpstr">
      <vt:lpstr>Arial</vt:lpstr>
      <vt:lpstr>Century Gothic</vt:lpstr>
      <vt:lpstr>Wingdings 3</vt:lpstr>
      <vt:lpstr>Легкий дым</vt:lpstr>
      <vt:lpstr>Анатомо-физиологические изменения в организме матери во время беременности .</vt:lpstr>
      <vt:lpstr>Презентация PowerPoint</vt:lpstr>
      <vt:lpstr>Изменения состояния ЦНС</vt:lpstr>
      <vt:lpstr>Изменение массы тела </vt:lpstr>
      <vt:lpstr>Эндокринная система</vt:lpstr>
      <vt:lpstr>Иммунная система </vt:lpstr>
      <vt:lpstr>Сердечно-сосудистая система</vt:lpstr>
      <vt:lpstr>ЖКТ</vt:lpstr>
      <vt:lpstr>Кроветворная система </vt:lpstr>
      <vt:lpstr>Опорно-двигательный аппарат</vt:lpstr>
      <vt:lpstr>Презентация PowerPoint</vt:lpstr>
      <vt:lpstr>Развитие плода </vt:lpstr>
      <vt:lpstr>2 мес</vt:lpstr>
      <vt:lpstr>3 мес </vt:lpstr>
      <vt:lpstr>4 мес</vt:lpstr>
      <vt:lpstr>5 мес</vt:lpstr>
      <vt:lpstr>6 мес</vt:lpstr>
      <vt:lpstr>7 мес</vt:lpstr>
      <vt:lpstr>8 мес </vt:lpstr>
      <vt:lpstr>8-9 мес</vt:lpstr>
      <vt:lpstr>Факторы риска беременности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Анатомо-физиологические изменения в организме матери во время беременности .</dc:title>
  <dc:creator>Алексей</dc:creator>
  <cp:lastModifiedBy>PS</cp:lastModifiedBy>
  <cp:revision>25</cp:revision>
  <dcterms:created xsi:type="dcterms:W3CDTF">2019-08-03T13:05:05Z</dcterms:created>
  <dcterms:modified xsi:type="dcterms:W3CDTF">2026-09-18T09:26:29Z</dcterms:modified>
</cp:coreProperties>
</file>