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0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5" r:id="rId15"/>
    <p:sldId id="272" r:id="rId16"/>
    <p:sldId id="273" r:id="rId17"/>
    <p:sldId id="274" r:id="rId18"/>
    <p:sldId id="276" r:id="rId19"/>
    <p:sldId id="277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7" autoAdjust="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316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083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834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629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80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548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20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814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89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30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5895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856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0368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227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642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35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4AD02-DBD2-44DA-B384-4C3D874D407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746A12-EB72-4D45-9A25-00630128AC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19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materinstvo.ru/art/5662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materinstvo.ru/art/5662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0693" y="1053548"/>
            <a:ext cx="9440034" cy="1202635"/>
          </a:xfrm>
        </p:spPr>
        <p:txBody>
          <a:bodyPr>
            <a:normAutofit/>
          </a:bodyPr>
          <a:lstStyle/>
          <a:p>
            <a:r>
              <a:rPr lang="ru-RU" sz="4000" dirty="0"/>
              <a:t>Лекция 2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0693" y="2373745"/>
            <a:ext cx="9440034" cy="3897745"/>
          </a:xfrm>
        </p:spPr>
        <p:txBody>
          <a:bodyPr>
            <a:noAutofit/>
          </a:bodyPr>
          <a:lstStyle/>
          <a:p>
            <a:pPr algn="l"/>
            <a:r>
              <a:rPr lang="ru-RU" sz="3200" dirty="0"/>
              <a:t>Гигиена .Режим труда и отдыха. </a:t>
            </a:r>
          </a:p>
          <a:p>
            <a:pPr algn="l"/>
            <a:r>
              <a:rPr lang="ru-RU" sz="3200" dirty="0"/>
              <a:t>Питание . </a:t>
            </a:r>
          </a:p>
          <a:p>
            <a:pPr algn="l"/>
            <a:r>
              <a:rPr lang="ru-RU" sz="3200" dirty="0"/>
              <a:t>Роль семьи .        </a:t>
            </a:r>
            <a:r>
              <a:rPr lang="ru-RU" sz="2400" dirty="0"/>
              <a:t>                                    </a:t>
            </a:r>
          </a:p>
          <a:p>
            <a:endParaRPr lang="ru-RU" sz="2400" dirty="0"/>
          </a:p>
          <a:p>
            <a:r>
              <a:rPr lang="ru-RU" sz="2400" dirty="0"/>
              <a:t> Врач акушер – гинеколог </a:t>
            </a:r>
          </a:p>
          <a:p>
            <a:r>
              <a:rPr lang="ru-RU" sz="2400" dirty="0"/>
              <a:t>                                                            Зарубина Л.Л.</a:t>
            </a:r>
          </a:p>
        </p:txBody>
      </p:sp>
    </p:spTree>
    <p:extLst>
      <p:ext uri="{BB962C8B-B14F-4D97-AF65-F5344CB8AC3E}">
        <p14:creationId xmlns:p14="http://schemas.microsoft.com/office/powerpoint/2010/main" val="382865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6764" y="751344"/>
            <a:ext cx="81372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Гигиенические правила в период беременности. </a:t>
            </a:r>
            <a:br>
              <a:rPr lang="ru-RU" dirty="0"/>
            </a:br>
            <a:r>
              <a:rPr lang="ru-RU" dirty="0"/>
              <a:t>Личная гигиена (уход за кожей, зубами, молочными железами и </a:t>
            </a:r>
            <a:r>
              <a:rPr lang="ru-RU" dirty="0" err="1"/>
              <a:t>т.д</a:t>
            </a:r>
            <a:r>
              <a:rPr lang="ru-RU" dirty="0"/>
              <a:t>) Одежда обувь. Роль гигиенической гимнастики, ЛФК для нормального развития беременности </a:t>
            </a:r>
            <a:br>
              <a:rPr lang="ru-RU" dirty="0"/>
            </a:br>
            <a:endParaRPr lang="ru-RU" dirty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Рекомендации по режиму труда и отдыха. </a:t>
            </a:r>
            <a:br>
              <a:rPr lang="ru-RU" dirty="0"/>
            </a:br>
            <a:endParaRPr lang="ru-RU" dirty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Питание беременной женщины. Роль витаминов и микроэлементов для здоровья матери и плода. </a:t>
            </a:r>
            <a:br>
              <a:rPr lang="ru-RU" dirty="0"/>
            </a:br>
            <a:endParaRPr lang="ru-RU" dirty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Роль семьи в психологической и физической поддержке женщины во время беременности.</a:t>
            </a:r>
          </a:p>
          <a:p>
            <a:endParaRPr lang="ru-RU" dirty="0"/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Роль грудного вскармливания новорожденного.</a:t>
            </a:r>
          </a:p>
        </p:txBody>
      </p:sp>
    </p:spTree>
    <p:extLst>
      <p:ext uri="{BB962C8B-B14F-4D97-AF65-F5344CB8AC3E}">
        <p14:creationId xmlns:p14="http://schemas.microsoft.com/office/powerpoint/2010/main" val="2176446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95565"/>
            <a:ext cx="8772159" cy="1320800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Гигиенические правила в период беременности. </a:t>
            </a:r>
            <a:br>
              <a:rPr lang="ru-RU" sz="2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Личная гигиена (уход за кожей, зубами, молочными железами и </a:t>
            </a:r>
            <a:r>
              <a:rPr lang="ru-RU" sz="2200" dirty="0" err="1">
                <a:solidFill>
                  <a:schemeClr val="accent2">
                    <a:lumMod val="75000"/>
                  </a:schemeClr>
                </a:solidFill>
              </a:rPr>
              <a:t>т.д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) Одежда обувь. Роль гигиенической гимнастики, ЛФК для нормального развития беременности </a:t>
            </a:r>
            <a:br>
              <a:rPr lang="ru-RU" sz="2200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7236" y="1727200"/>
            <a:ext cx="8756766" cy="4830617"/>
          </a:xfrm>
        </p:spPr>
        <p:txBody>
          <a:bodyPr>
            <a:normAutofit/>
          </a:bodyPr>
          <a:lstStyle/>
          <a:p>
            <a:r>
              <a:rPr lang="ru-RU" dirty="0"/>
              <a:t>Беременной необходимо тщательно соблюдать правила общей  и интимной гигиены. Туалет половых органов 2 раза в день. Область должна быть сухой и чистой. Не использовать ежедневные прокладки!</a:t>
            </a:r>
          </a:p>
          <a:p>
            <a:r>
              <a:rPr lang="ru-RU" dirty="0"/>
              <a:t>В период беременности использовать зубную щетку той же степени жесткости , что и до беременности. Посещение стоматолога 2 раза в год. Лечение и профессиональная чистка зубов обязательны .</a:t>
            </a:r>
          </a:p>
          <a:p>
            <a:r>
              <a:rPr lang="ru-RU" dirty="0"/>
              <a:t>Уход за кожей тела и сохранение чистоты кожи лица и тела  во время беременности играют важную роль ,а именно : во время беременности возрастает нагрузка на кожу  и степень</a:t>
            </a:r>
          </a:p>
          <a:p>
            <a:pPr marL="0" indent="0">
              <a:buNone/>
            </a:pPr>
            <a:r>
              <a:rPr lang="ru-RU" dirty="0"/>
              <a:t>      </a:t>
            </a:r>
            <a:r>
              <a:rPr lang="ru-RU" dirty="0" err="1"/>
              <a:t>чрескожного</a:t>
            </a:r>
            <a:r>
              <a:rPr lang="ru-RU" dirty="0"/>
              <a:t> выделения вредных </a:t>
            </a:r>
          </a:p>
          <a:p>
            <a:pPr marL="0" indent="0">
              <a:buNone/>
            </a:pPr>
            <a:r>
              <a:rPr lang="ru-RU" dirty="0"/>
              <a:t>      продуктов обмена веществ,</a:t>
            </a:r>
          </a:p>
          <a:p>
            <a:pPr marL="0" indent="0">
              <a:buNone/>
            </a:pPr>
            <a:r>
              <a:rPr lang="ru-RU" dirty="0"/>
              <a:t>      тем самым облегчая работу почек. </a:t>
            </a:r>
          </a:p>
          <a:p>
            <a:r>
              <a:rPr lang="ru-RU" dirty="0"/>
              <a:t>Наиболее оптимальной для гигиены</a:t>
            </a:r>
          </a:p>
          <a:p>
            <a:pPr marL="0" indent="0">
              <a:buNone/>
            </a:pPr>
            <a:r>
              <a:rPr lang="ru-RU" dirty="0"/>
              <a:t>      водной процедурой служит теплый душ 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356" y="4396509"/>
            <a:ext cx="3337475" cy="216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40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240145"/>
            <a:ext cx="8596668" cy="36945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81890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Показано ношение бюстгальтера из льняной  или хлопчатобумажной ткани, а также тканей из натуральных </a:t>
            </a:r>
            <a:r>
              <a:rPr lang="ru-RU" dirty="0" err="1"/>
              <a:t>гидроскопичных</a:t>
            </a:r>
            <a:r>
              <a:rPr lang="ru-RU" dirty="0"/>
              <a:t> волокон.</a:t>
            </a:r>
          </a:p>
          <a:p>
            <a:r>
              <a:rPr lang="ru-RU" dirty="0"/>
              <a:t>В целом одежда свободная , рекомендовано ношение платьев , исключить сдавливание резинкой поясом брюк живота и паховой области .Для профилактики сдавления крупного сосудисто-нервного пучка этой области.</a:t>
            </a:r>
          </a:p>
          <a:p>
            <a:r>
              <a:rPr lang="ru-RU" dirty="0"/>
              <a:t>Кожу молочных желез включая ареолы , передняя стенка живота  регулярно смазывать увлажняющим кремом.</a:t>
            </a:r>
          </a:p>
          <a:p>
            <a:r>
              <a:rPr lang="ru-RU" dirty="0"/>
              <a:t>Применение гель лака с использованием</a:t>
            </a:r>
          </a:p>
          <a:p>
            <a:pPr marL="0" indent="0">
              <a:buNone/>
            </a:pPr>
            <a:r>
              <a:rPr lang="ru-RU" dirty="0"/>
              <a:t>кислотосодержащего </a:t>
            </a:r>
            <a:r>
              <a:rPr lang="ru-RU" dirty="0" err="1"/>
              <a:t>праймера</a:t>
            </a:r>
            <a:r>
              <a:rPr lang="ru-RU" dirty="0"/>
              <a:t> </a:t>
            </a:r>
            <a:r>
              <a:rPr lang="ru-RU" dirty="0" err="1"/>
              <a:t>противопо</a:t>
            </a:r>
            <a:r>
              <a:rPr lang="ru-RU" dirty="0"/>
              <a:t>-</a:t>
            </a:r>
          </a:p>
          <a:p>
            <a:pPr marL="0" indent="0">
              <a:buNone/>
            </a:pPr>
            <a:r>
              <a:rPr lang="ru-RU" dirty="0"/>
              <a:t>казано . </a:t>
            </a:r>
            <a:r>
              <a:rPr lang="ru-RU" dirty="0" err="1"/>
              <a:t>т.к</a:t>
            </a:r>
            <a:r>
              <a:rPr lang="ru-RU" dirty="0"/>
              <a:t> . Безопасность их </a:t>
            </a:r>
            <a:r>
              <a:rPr lang="ru-RU" dirty="0" err="1"/>
              <a:t>использовния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Во время беременности не изучена.</a:t>
            </a:r>
          </a:p>
          <a:p>
            <a:pPr marL="0" indent="0">
              <a:buNone/>
            </a:pPr>
            <a:r>
              <a:rPr lang="ru-RU" dirty="0"/>
              <a:t>Влияние на плод веществ для покраски волос</a:t>
            </a:r>
          </a:p>
          <a:p>
            <a:pPr marL="0" indent="0">
              <a:buNone/>
            </a:pPr>
            <a:r>
              <a:rPr lang="ru-RU" dirty="0"/>
              <a:t>Изучено не достаточно, поэтому в период</a:t>
            </a:r>
          </a:p>
          <a:p>
            <a:pPr marL="0" indent="0">
              <a:buNone/>
            </a:pPr>
            <a:r>
              <a:rPr lang="ru-RU" dirty="0"/>
              <a:t>органогенеза до 14 </a:t>
            </a:r>
            <a:r>
              <a:rPr lang="ru-RU" dirty="0" err="1"/>
              <a:t>нед</a:t>
            </a:r>
            <a:r>
              <a:rPr lang="ru-RU" dirty="0"/>
              <a:t> поэтому должно быть исключено.  </a:t>
            </a:r>
          </a:p>
          <a:p>
            <a:r>
              <a:rPr lang="ru-RU" dirty="0"/>
              <a:t>Обувь без каблука , удобная ,подобранная согласно сезону. Ортопедическая при необходимости. 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2743199"/>
            <a:ext cx="3372714" cy="241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30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98764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solidFill>
                  <a:srgbClr val="54A021">
                    <a:lumMod val="75000"/>
                  </a:srgbClr>
                </a:solidFill>
              </a:rPr>
              <a:t>Роль гигиенической гимнастики, ЛФК для нормального развития беременности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31635"/>
            <a:ext cx="8596668" cy="495992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Факт положительного влияния дозированных физических нагрузок на состояние </a:t>
            </a:r>
            <a:r>
              <a:rPr lang="ru-RU" dirty="0" err="1"/>
              <a:t>органиизма</a:t>
            </a:r>
            <a:r>
              <a:rPr lang="ru-RU" dirty="0"/>
              <a:t> беременной не подлежит сомнению .</a:t>
            </a:r>
          </a:p>
          <a:p>
            <a:r>
              <a:rPr lang="ru-RU" dirty="0"/>
              <a:t>Интенсивность зависит от исходного уровня физической подготовки, от привычного образа жизни, от телосложения.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Рекомнедуемая</a:t>
            </a:r>
            <a:r>
              <a:rPr lang="ru-RU" dirty="0"/>
              <a:t> кратность занятий 2-3 раза в неделю. Длительностью 40-50 минут .Важно систематичность выполнения. Иначе организм воспримет их как стрессовую ситуацию .</a:t>
            </a:r>
          </a:p>
          <a:p>
            <a:endParaRPr lang="ru-RU" dirty="0"/>
          </a:p>
          <a:p>
            <a:r>
              <a:rPr lang="ru-RU" dirty="0" err="1"/>
              <a:t>Ходьба,йога</a:t>
            </a:r>
            <a:r>
              <a:rPr lang="ru-RU" dirty="0"/>
              <a:t>, </a:t>
            </a:r>
            <a:r>
              <a:rPr lang="ru-RU" dirty="0" err="1"/>
              <a:t>пилатес</a:t>
            </a:r>
            <a:r>
              <a:rPr lang="ru-RU" dirty="0"/>
              <a:t>, плавание ,</a:t>
            </a:r>
          </a:p>
          <a:p>
            <a:pPr marL="0" indent="0">
              <a:buNone/>
            </a:pPr>
            <a:r>
              <a:rPr lang="ru-RU" dirty="0"/>
              <a:t> специальный курс ЛФК- </a:t>
            </a:r>
          </a:p>
          <a:p>
            <a:pPr marL="0" indent="0">
              <a:buNone/>
            </a:pPr>
            <a:r>
              <a:rPr lang="ru-RU" dirty="0"/>
              <a:t> адаптированные для беременных </a:t>
            </a:r>
          </a:p>
          <a:p>
            <a:r>
              <a:rPr lang="ru-RU" dirty="0"/>
              <a:t>В </a:t>
            </a:r>
            <a:r>
              <a:rPr lang="en-US" dirty="0"/>
              <a:t>III</a:t>
            </a:r>
            <a:r>
              <a:rPr lang="ru-RU" dirty="0"/>
              <a:t> триместре следует резко</a:t>
            </a:r>
          </a:p>
          <a:p>
            <a:pPr marL="0" indent="0">
              <a:buNone/>
            </a:pPr>
            <a:r>
              <a:rPr lang="ru-RU" dirty="0"/>
              <a:t> ограничить нагрузку на коленные, </a:t>
            </a:r>
          </a:p>
          <a:p>
            <a:pPr marL="0" indent="0">
              <a:buNone/>
            </a:pPr>
            <a:r>
              <a:rPr lang="ru-RU" dirty="0"/>
              <a:t> голеностопные суставы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092" y="3696885"/>
            <a:ext cx="4086768" cy="301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63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64655"/>
            <a:ext cx="8596668" cy="54494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74255"/>
            <a:ext cx="8596668" cy="5367107"/>
          </a:xfrm>
        </p:spPr>
        <p:txBody>
          <a:bodyPr/>
          <a:lstStyle/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Пешие прогулки 1,5-2 ч на свежем воздухе </a:t>
            </a:r>
          </a:p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Солнечные ванны . Во время активного нахождения на солнце помнить о безопасных часовых интервалах( 08:00-11:00, 15:00-18:00).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Дыхательная гимнастика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31311"/>
            <a:ext cx="3909868" cy="22027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198" y="4134054"/>
            <a:ext cx="3775874" cy="245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0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3491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Рекомендации по режиму труда и отдыха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13165"/>
            <a:ext cx="8596668" cy="4628198"/>
          </a:xfrm>
        </p:spPr>
        <p:txBody>
          <a:bodyPr/>
          <a:lstStyle/>
          <a:p>
            <a:r>
              <a:rPr lang="ru-RU" dirty="0"/>
              <a:t>Беременность - не болезнь , это особая фаза жизни женщины , в период которой ее организм работает в усиленном режиме, порой близком к экстремальному.</a:t>
            </a:r>
          </a:p>
          <a:p>
            <a:r>
              <a:rPr lang="ru-RU" dirty="0"/>
              <a:t>Беременная должна быть освобождена от ночных смен , </a:t>
            </a:r>
            <a:r>
              <a:rPr lang="ru-RU" dirty="0" err="1"/>
              <a:t>командровок</a:t>
            </a:r>
            <a:r>
              <a:rPr lang="ru-RU" dirty="0"/>
              <a:t> , сверхурочных работ , от работ связанных с вредными условиями (подъем свыше 3 кг , стоянием на ногах более 4 ч подряд, воздействие неблагоприятных факторов (высоких и низких температур, </a:t>
            </a:r>
            <a:r>
              <a:rPr lang="ru-RU" dirty="0" err="1"/>
              <a:t>ЭлМ</a:t>
            </a:r>
            <a:r>
              <a:rPr lang="ru-RU" dirty="0"/>
              <a:t> полей , различных частот, воздействие химических веществ, возбудители инфекционных , паразитарных и грибковых заболеваний . На высоте . И т.д. Решение вопроса о переводе беременной женщины на облегченный труд по решению врачебной комиссии. </a:t>
            </a:r>
          </a:p>
          <a:p>
            <a:pPr marL="0" indent="0">
              <a:buNone/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0C226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Здоровый сон (не менее 9 ч в сутки)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458" y="4449450"/>
            <a:ext cx="3478874" cy="214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61" y="461818"/>
            <a:ext cx="8596668" cy="1080655"/>
          </a:xfrm>
        </p:spPr>
        <p:txBody>
          <a:bodyPr>
            <a:normAutofit/>
          </a:bodyPr>
          <a:lstStyle/>
          <a:p>
            <a:r>
              <a:rPr lang="ru-RU" sz="2700" dirty="0"/>
              <a:t>Питание беременной женщины. Роль витаминов и микроэлементов для здоровья матери и плода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954" y="1810328"/>
            <a:ext cx="8596668" cy="4194089"/>
          </a:xfrm>
        </p:spPr>
        <p:txBody>
          <a:bodyPr/>
          <a:lstStyle/>
          <a:p>
            <a:r>
              <a:rPr lang="ru-RU" dirty="0"/>
              <a:t>От питания беременной , в частности от количества и качества потребляемой пищи , зависит благополучие развития ребенка. </a:t>
            </a:r>
          </a:p>
          <a:p>
            <a:r>
              <a:rPr lang="ru-RU" dirty="0"/>
              <a:t>Рацион беременной должен содержать достаточное количество белков , жиров и углеводов. , минеральных солей, микроэлементов.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564" y="3455324"/>
            <a:ext cx="5423631" cy="293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62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221673"/>
            <a:ext cx="8596668" cy="38792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09600"/>
            <a:ext cx="8596668" cy="5431763"/>
          </a:xfrm>
        </p:spPr>
        <p:txBody>
          <a:bodyPr/>
          <a:lstStyle/>
          <a:p>
            <a:r>
              <a:rPr lang="ru-RU" dirty="0"/>
              <a:t>Суточный рацион первой половины беременности должен </a:t>
            </a:r>
            <a:r>
              <a:rPr lang="ru-RU" dirty="0" err="1"/>
              <a:t>состалять</a:t>
            </a:r>
            <a:r>
              <a:rPr lang="ru-RU" dirty="0"/>
              <a:t> 2400-2700ккал.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В него входят : </a:t>
            </a:r>
            <a:endParaRPr lang="ru-RU" dirty="0"/>
          </a:p>
          <a:p>
            <a:pPr marL="685800" lvl="1">
              <a:buFont typeface="Wingdings" panose="05000000000000000000" pitchFamily="2" charset="2"/>
              <a:buChar char="v"/>
            </a:pPr>
            <a:r>
              <a:rPr lang="ru-RU" dirty="0"/>
              <a:t>110 г белка. (основной строительный материал для растущего плода) основной источник –мясо. Также богатыми </a:t>
            </a:r>
            <a:r>
              <a:rPr lang="ru-RU" dirty="0" err="1"/>
              <a:t>источникми</a:t>
            </a:r>
            <a:r>
              <a:rPr lang="ru-RU" dirty="0"/>
              <a:t> белка являются – птица, рыба , яйца, бобовые , орехи , семена, творог.</a:t>
            </a:r>
          </a:p>
          <a:p>
            <a:pPr marL="685800" lvl="1">
              <a:buFont typeface="Wingdings" panose="05000000000000000000" pitchFamily="2" charset="2"/>
              <a:buChar char="v"/>
            </a:pPr>
            <a:r>
              <a:rPr lang="ru-RU" dirty="0"/>
              <a:t>Жиры 75 г . Служат источником энергии 40% растительного происхождения . Не следует употреблять свиной, говяжий  жир , исключить </a:t>
            </a:r>
            <a:r>
              <a:rPr lang="ru-RU" dirty="0" err="1"/>
              <a:t>маргарин.Рекомнедованы</a:t>
            </a:r>
            <a:r>
              <a:rPr lang="ru-RU" dirty="0"/>
              <a:t> ( оливковое масло, кукурузное, подсолнечное. )  </a:t>
            </a:r>
          </a:p>
          <a:p>
            <a:pPr marL="685800" lvl="1">
              <a:buFont typeface="Wingdings" panose="05000000000000000000" pitchFamily="2" charset="2"/>
              <a:buChar char="v"/>
            </a:pPr>
            <a:r>
              <a:rPr lang="ru-RU" dirty="0"/>
              <a:t>350 г углеводов. –основной источник энергии в организме , используемой в обмене веществ . Следует получать «качественные» углеводы : овощи , крупы, хлеб с отрубями или грубого помола , фрукты. Исключить «быстрые» простые углеводы ( конфеты, молочный шоколад , сдобные булочки , сухарики , чипсы и проч.) Ограничить ,а лучше исключить употребление полуфабрикатов. </a:t>
            </a:r>
          </a:p>
          <a:p>
            <a:pPr marL="400050" lvl="1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61" y="4484914"/>
            <a:ext cx="3011123" cy="222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11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209006"/>
            <a:ext cx="8596668" cy="4005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431762"/>
          </a:xfrm>
        </p:spPr>
        <p:txBody>
          <a:bodyPr/>
          <a:lstStyle/>
          <a:p>
            <a:r>
              <a:rPr lang="ru-RU" dirty="0"/>
              <a:t>Витамины- биологически активные вещества , необходимые для роста и обновления клеток, течения обменных процессов в организме. </a:t>
            </a:r>
          </a:p>
          <a:p>
            <a:r>
              <a:rPr lang="ru-RU" dirty="0"/>
              <a:t>Важными для периода беременности элементами витаминами являются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243" y="3494344"/>
            <a:ext cx="4597759" cy="30022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5" y="1985553"/>
            <a:ext cx="3766334" cy="466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04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191589"/>
            <a:ext cx="8596668" cy="41801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471" y="0"/>
            <a:ext cx="8769531" cy="647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47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609600"/>
            <a:ext cx="8596668" cy="572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62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2550"/>
            <a:ext cx="8596668" cy="775061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Роль семьи в психологической и физической поддержке женщины во время беременности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027611"/>
            <a:ext cx="8596668" cy="5625738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00000"/>
                </a:solidFill>
                <a:latin typeface="Merriweather"/>
              </a:rPr>
              <a:t>Беременность – время, когда многие процессы в психике женщины происходят нелинейно. Переводя на бытовой язык – временами совсем непонятно, чего от беременной можно ожидать.</a:t>
            </a:r>
          </a:p>
          <a:p>
            <a:r>
              <a:rPr lang="ru-RU" b="1" dirty="0">
                <a:solidFill>
                  <a:srgbClr val="333333"/>
                </a:solidFill>
                <a:latin typeface="Helvetica Neue"/>
              </a:rPr>
              <a:t>Факторы риска развития депрессии при беременности:</a:t>
            </a:r>
            <a:endParaRPr lang="ru-RU" dirty="0">
              <a:solidFill>
                <a:srgbClr val="333333"/>
              </a:solidFill>
              <a:latin typeface="Helvetica 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повседневные стрессы, включая неблагоприятные события,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отсутствие социальной поддержки,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домашнее насилие,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наличие в анамнезе депрессий в предыдущие беременности,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материнская тревожность,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нежелательная беременность,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амбивалентность по отношению к беременности,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низкий уровень дохода,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низкий уровень образования,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курение,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отсутствие супруга/партнера (мать-одиночка),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Helvetica Neue"/>
              </a:rPr>
              <a:t>наличие  в анамнезе послеродовой депрессии и снижение дозировки или самостоятельный отказ от  приема антидепрессантов.</a:t>
            </a:r>
          </a:p>
        </p:txBody>
      </p:sp>
    </p:spTree>
    <p:extLst>
      <p:ext uri="{BB962C8B-B14F-4D97-AF65-F5344CB8AC3E}">
        <p14:creationId xmlns:p14="http://schemas.microsoft.com/office/powerpoint/2010/main" val="3047464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217714"/>
            <a:ext cx="8596668" cy="3918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0960"/>
            <a:ext cx="8596668" cy="66707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>
              <a:solidFill>
                <a:srgbClr val="000000"/>
              </a:solidFill>
              <a:latin typeface="Merriweather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0000"/>
                </a:solidFill>
                <a:latin typeface="Merriweather"/>
              </a:rPr>
              <a:t>      </a:t>
            </a:r>
            <a:r>
              <a:rPr lang="ru-RU" dirty="0">
                <a:solidFill>
                  <a:srgbClr val="000000"/>
                </a:solidFill>
                <a:latin typeface="Merriweather"/>
              </a:rPr>
              <a:t>Для женщин. </a:t>
            </a:r>
          </a:p>
          <a:p>
            <a:r>
              <a:rPr lang="ru-RU" dirty="0"/>
              <a:t>Не пытайтесь противиться изменениям, которые приносит вам беременность. Лучше попробуйте почувствовать, насколько эти перемены приятны.</a:t>
            </a:r>
          </a:p>
          <a:p>
            <a:r>
              <a:rPr lang="ru-RU" dirty="0"/>
              <a:t>Погружаясь в беременность, помните, что кроме ребенка у вас есть муж, и ему тоже необходимо ваше внимание и тепло. Учитесь сразу делить свое внимание между животом (будущим малышом) и его папой.</a:t>
            </a:r>
          </a:p>
          <a:p>
            <a:r>
              <a:rPr lang="ru-RU" dirty="0"/>
              <a:t>Не стесняйтесь проявлять слабость и просить о помощи, это не уменьшит вашей привлекательности. Рассказывайте о своих тревогах и радостях словами, а не выплесками эмоций, но прежде убедитесь, что муж готов вас выслушать.</a:t>
            </a:r>
            <a:br>
              <a:rPr lang="ru-RU" dirty="0"/>
            </a:br>
            <a:endParaRPr lang="ru-RU" dirty="0">
              <a:solidFill>
                <a:srgbClr val="000000"/>
              </a:solidFill>
              <a:latin typeface="Merriweather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049" y="3886061"/>
            <a:ext cx="4198813" cy="274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98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191589"/>
            <a:ext cx="8596668" cy="41801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61555"/>
            <a:ext cx="8596668" cy="55798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666666"/>
                </a:solidFill>
              </a:rPr>
              <a:t>     Для мужчин </a:t>
            </a:r>
          </a:p>
          <a:p>
            <a:pPr marL="0" indent="0">
              <a:buNone/>
            </a:pPr>
            <a:endParaRPr lang="ru-RU" dirty="0">
              <a:solidFill>
                <a:srgbClr val="666666"/>
              </a:solidFill>
            </a:endParaRPr>
          </a:p>
          <a:p>
            <a:r>
              <a:rPr lang="ru-RU" dirty="0">
                <a:solidFill>
                  <a:srgbClr val="666666"/>
                </a:solidFill>
              </a:rPr>
              <a:t>Не отстраняйтесь ни от чего, связанного с беременностью и предстоящими родами</a:t>
            </a:r>
            <a:br>
              <a:rPr lang="ru-RU" dirty="0"/>
            </a:br>
            <a:endParaRPr lang="ru-RU" dirty="0"/>
          </a:p>
          <a:p>
            <a:r>
              <a:rPr lang="ru-RU" dirty="0">
                <a:solidFill>
                  <a:srgbClr val="666666"/>
                </a:solidFill>
              </a:rPr>
              <a:t>Помните, что важно не только делать, решать и оплачивать, но и выслушивать, комментировать, откликаться – одним словом постоянно находиться в диалоге с женой.</a:t>
            </a:r>
            <a:br>
              <a:rPr lang="ru-RU" dirty="0"/>
            </a:br>
            <a:endParaRPr lang="ru-RU" dirty="0"/>
          </a:p>
          <a:p>
            <a:r>
              <a:rPr lang="ru-RU" dirty="0">
                <a:solidFill>
                  <a:srgbClr val="666666"/>
                </a:solidFill>
              </a:rPr>
              <a:t>Не забывайте о том, что изменения,</a:t>
            </a:r>
          </a:p>
          <a:p>
            <a:pPr marL="0" indent="0">
              <a:buNone/>
            </a:pPr>
            <a:r>
              <a:rPr lang="ru-RU" dirty="0">
                <a:solidFill>
                  <a:srgbClr val="666666"/>
                </a:solidFill>
              </a:rPr>
              <a:t>происходящие с женой, она сама не </a:t>
            </a:r>
          </a:p>
          <a:p>
            <a:pPr marL="0" indent="0">
              <a:buNone/>
            </a:pPr>
            <a:r>
              <a:rPr lang="ru-RU" dirty="0">
                <a:solidFill>
                  <a:srgbClr val="666666"/>
                </a:solidFill>
              </a:rPr>
              <a:t>всегда отслеживает, оценивает и</a:t>
            </a:r>
          </a:p>
          <a:p>
            <a:pPr marL="0" indent="0">
              <a:buNone/>
            </a:pPr>
            <a:r>
              <a:rPr lang="ru-RU" dirty="0">
                <a:solidFill>
                  <a:srgbClr val="666666"/>
                </a:solidFill>
              </a:rPr>
              <a:t>контролирует.</a:t>
            </a:r>
          </a:p>
          <a:p>
            <a:pPr marL="0" indent="0">
              <a:buNone/>
            </a:pPr>
            <a:r>
              <a:rPr lang="ru-RU" dirty="0">
                <a:solidFill>
                  <a:srgbClr val="666666"/>
                </a:solidFill>
              </a:rPr>
              <a:t>Если жена ведет себя по-детски –</a:t>
            </a:r>
          </a:p>
          <a:p>
            <a:pPr marL="0" indent="0">
              <a:buNone/>
            </a:pPr>
            <a:r>
              <a:rPr lang="ru-RU" dirty="0">
                <a:solidFill>
                  <a:srgbClr val="666666"/>
                </a:solidFill>
              </a:rPr>
              <a:t>оставайтесь взрослым.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666666"/>
                </a:solidFill>
              </a:rPr>
              <a:t>Источник: </a:t>
            </a:r>
            <a:r>
              <a:rPr lang="ru-RU" dirty="0">
                <a:solidFill>
                  <a:srgbClr val="222222"/>
                </a:solidFill>
                <a:hlinkClick r:id="rId2"/>
              </a:rPr>
              <a:t>https://materinstvo.ru/art/5662</a:t>
            </a:r>
            <a:endParaRPr lang="ru-RU" dirty="0">
              <a:solidFill>
                <a:srgbClr val="222222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666666"/>
                </a:solidFill>
              </a:rPr>
              <a:t> Materinstvo.ru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431" y="2797320"/>
            <a:ext cx="4250815" cy="304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07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261257"/>
            <a:ext cx="8596668" cy="34834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09601"/>
            <a:ext cx="8596668" cy="58173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666666"/>
                </a:solidFill>
              </a:rPr>
              <a:t>       Для обоих.</a:t>
            </a:r>
          </a:p>
          <a:p>
            <a:endParaRPr lang="ru-RU" dirty="0">
              <a:solidFill>
                <a:srgbClr val="666666"/>
              </a:solidFill>
            </a:endParaRPr>
          </a:p>
          <a:p>
            <a:r>
              <a:rPr lang="ru-RU" dirty="0">
                <a:solidFill>
                  <a:srgbClr val="666666"/>
                </a:solidFill>
              </a:rPr>
              <a:t>Очень важно, чтобы во время беременности возникло распределение обязанностей в семье. Тогда вам гораздо легче будет делить заботы о ребенке.</a:t>
            </a:r>
            <a:endParaRPr lang="ru-RU" dirty="0"/>
          </a:p>
          <a:p>
            <a:r>
              <a:rPr lang="ru-RU" dirty="0">
                <a:solidFill>
                  <a:srgbClr val="666666"/>
                </a:solidFill>
              </a:rPr>
              <a:t>Хорошо, если возникает традиционная для нашей культуры патриархальная структура семьи. Такие семьи более прочные и ребенку в них развиваться проще.</a:t>
            </a:r>
            <a:endParaRPr lang="ru-RU" dirty="0"/>
          </a:p>
          <a:p>
            <a:r>
              <a:rPr lang="ru-RU" dirty="0">
                <a:solidFill>
                  <a:srgbClr val="666666"/>
                </a:solidFill>
              </a:rPr>
              <a:t>А вот если между супругами присутствует борьба за власть и идет постоянное выяснение, кто из них главный, то это постоянный фактор риска для отношений.</a:t>
            </a:r>
            <a:endParaRPr lang="ru-RU" dirty="0"/>
          </a:p>
          <a:p>
            <a:r>
              <a:rPr lang="ru-RU" dirty="0">
                <a:solidFill>
                  <a:srgbClr val="666666"/>
                </a:solidFill>
              </a:rPr>
              <a:t>Что бы ни происходило, помните, что вы не враги друг другу. Не вставайте по разные стороны баррикад, будьте снисходительны к слабостям друг друга.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>
                <a:solidFill>
                  <a:srgbClr val="666666"/>
                </a:solidFill>
              </a:rPr>
              <a:t>Беременность – время в хорошем смысле кризисное. Ведь кризис в переводе с греческого означает «перестройка». За 9 месяцев вам предстоит изменить свои отношения так, чтобы вы легко смогли принять в семью ребенка и из супружеской пары стать семьей. Ведь только наличие детей дает возможность в полноте ощутить семейное счастье.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>
                <a:solidFill>
                  <a:srgbClr val="666666"/>
                </a:solidFill>
              </a:rPr>
              <a:t>Источник: </a:t>
            </a:r>
            <a:r>
              <a:rPr lang="ru-RU" dirty="0">
                <a:solidFill>
                  <a:srgbClr val="222222"/>
                </a:solidFill>
                <a:hlinkClick r:id="rId2"/>
              </a:rPr>
              <a:t>https://materinstvo.ru/art/5662</a:t>
            </a:r>
            <a:r>
              <a:rPr lang="ru-RU" dirty="0">
                <a:solidFill>
                  <a:srgbClr val="666666"/>
                </a:solidFill>
              </a:rPr>
              <a:t> Materinstvo.ru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847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91886"/>
            <a:ext cx="8596668" cy="853440"/>
          </a:xfrm>
        </p:spPr>
        <p:txBody>
          <a:bodyPr>
            <a:normAutofit/>
          </a:bodyPr>
          <a:lstStyle/>
          <a:p>
            <a:r>
              <a:rPr lang="ru-RU" sz="2400" dirty="0"/>
              <a:t>Роль грудного вскармливания новорожденного. Преимущества для здоровья ребенка и матери.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45623"/>
            <a:ext cx="8596668" cy="45957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         Для грудного ребенка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 Снижается частота и продолжительность </a:t>
            </a:r>
            <a:r>
              <a:rPr lang="ru-RU" dirty="0" err="1"/>
              <a:t>диспептических</a:t>
            </a:r>
            <a:r>
              <a:rPr lang="ru-RU" dirty="0"/>
              <a:t> заболеваний. </a:t>
            </a:r>
          </a:p>
          <a:p>
            <a:r>
              <a:rPr lang="ru-RU" dirty="0"/>
              <a:t>Обеспечивается защита от респираторной инфекции.</a:t>
            </a:r>
          </a:p>
          <a:p>
            <a:r>
              <a:rPr lang="ru-RU" dirty="0"/>
              <a:t>Снижается частота случаев отита и рецидивов отита.</a:t>
            </a:r>
          </a:p>
          <a:p>
            <a:r>
              <a:rPr lang="ru-RU" dirty="0"/>
              <a:t>Возможна защита от некротического энтероколита новорожденных , бактериемии, менингита , ботулизма и инфекции МВП</a:t>
            </a:r>
          </a:p>
          <a:p>
            <a:r>
              <a:rPr lang="ru-RU" dirty="0"/>
              <a:t>Возможно снижение риска аутоиммунных болезней, СД 1 типа.</a:t>
            </a:r>
          </a:p>
          <a:p>
            <a:r>
              <a:rPr lang="ru-RU" dirty="0"/>
              <a:t>Снижается риск развития аллергии к коровьему молоку </a:t>
            </a:r>
          </a:p>
          <a:p>
            <a:r>
              <a:rPr lang="ru-RU" dirty="0"/>
              <a:t>Возможно снижение риска ожирения в более старшем детском возрасте. </a:t>
            </a:r>
          </a:p>
          <a:p>
            <a:r>
              <a:rPr lang="ru-RU" dirty="0"/>
              <a:t>Улучшается острота зрения и психомоторное развитие </a:t>
            </a:r>
          </a:p>
          <a:p>
            <a:r>
              <a:rPr lang="ru-RU" dirty="0"/>
              <a:t>Уменьшаются аномалии прикуса 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134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77334" y="217714"/>
            <a:ext cx="8596668" cy="39188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35429"/>
            <a:ext cx="8596668" cy="560593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   Для матери .</a:t>
            </a:r>
          </a:p>
          <a:p>
            <a:r>
              <a:rPr lang="ru-RU" dirty="0"/>
              <a:t>Раннее начало грудного </a:t>
            </a:r>
            <a:r>
              <a:rPr lang="ru-RU" dirty="0" err="1"/>
              <a:t>вскармиливания</a:t>
            </a:r>
            <a:r>
              <a:rPr lang="ru-RU" dirty="0"/>
              <a:t> после рождения ребенка способствует восстановлению сил матери после родов. Ускоряет инволюцию матки и уменьшает риск кровотечения , тем </a:t>
            </a:r>
            <a:r>
              <a:rPr lang="ru-RU" dirty="0" err="1"/>
              <a:t>самы</a:t>
            </a:r>
            <a:r>
              <a:rPr lang="ru-RU" dirty="0"/>
              <a:t> уменьшая материнскую смертность , а также сохраняет запасы гемоглобина благодаря уменьшению кровопотери </a:t>
            </a:r>
          </a:p>
          <a:p>
            <a:r>
              <a:rPr lang="ru-RU" dirty="0"/>
              <a:t>Увеличивает срок послеродовой аменореи</a:t>
            </a:r>
          </a:p>
          <a:p>
            <a:r>
              <a:rPr lang="ru-RU" dirty="0"/>
              <a:t>Возможно ускорение потери лишней массы тела и возвращение к массе тела до беременности.</a:t>
            </a:r>
          </a:p>
          <a:p>
            <a:r>
              <a:rPr lang="ru-RU" dirty="0"/>
              <a:t>Уменьшается риск рака молочных желез пре и постменопаузальном возрасте. </a:t>
            </a:r>
          </a:p>
          <a:p>
            <a:r>
              <a:rPr lang="ru-RU" dirty="0"/>
              <a:t>Возможно уменьшение риска рака яичников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616" y="4550227"/>
            <a:ext cx="4294822" cy="21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86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/>
              <a:t>Благодарю </a:t>
            </a:r>
            <a:br>
              <a:rPr lang="ru-RU" dirty="0"/>
            </a:br>
            <a:r>
              <a:rPr lang="ru-RU" dirty="0"/>
              <a:t>за внимание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74583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1329</TotalTime>
  <Words>1490</Words>
  <Application>Microsoft Office PowerPoint</Application>
  <PresentationFormat>Широкоэкранный</PresentationFormat>
  <Paragraphs>135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Helvetica Neue</vt:lpstr>
      <vt:lpstr>Merriweather</vt:lpstr>
      <vt:lpstr>Trebuchet MS</vt:lpstr>
      <vt:lpstr>Wingdings</vt:lpstr>
      <vt:lpstr>Wingdings 3</vt:lpstr>
      <vt:lpstr>Аспект</vt:lpstr>
      <vt:lpstr>Лекция 2 </vt:lpstr>
      <vt:lpstr>Презентация PowerPoint</vt:lpstr>
      <vt:lpstr>Гигиенические правила в период беременности.  Личная гигиена (уход за кожей, зубами, молочными железами и т.д) Одежда обувь. Роль гигиенической гимнастики, ЛФК для нормального развития беременности   </vt:lpstr>
      <vt:lpstr>Презентация PowerPoint</vt:lpstr>
      <vt:lpstr>Роль гигиенической гимнастики, ЛФК для нормального развития беременности</vt:lpstr>
      <vt:lpstr>Презентация PowerPoint</vt:lpstr>
      <vt:lpstr>Рекомендации по режиму труда и отдыха</vt:lpstr>
      <vt:lpstr>Питание беременной женщины. Роль витаминов и микроэлементов для здоровья матери и плода.</vt:lpstr>
      <vt:lpstr>Презентация PowerPoint</vt:lpstr>
      <vt:lpstr>Презентация PowerPoint</vt:lpstr>
      <vt:lpstr>Презентация PowerPoint</vt:lpstr>
      <vt:lpstr>Презентация PowerPoint</vt:lpstr>
      <vt:lpstr>Роль семьи в психологической и физической поддержке женщины во время беременности  </vt:lpstr>
      <vt:lpstr>Презентация PowerPoint</vt:lpstr>
      <vt:lpstr>Презентация PowerPoint</vt:lpstr>
      <vt:lpstr>Презентация PowerPoint</vt:lpstr>
      <vt:lpstr>Роль грудного вскармливания новорожденного. Преимущества для здоровья ребенка и матери.   </vt:lpstr>
      <vt:lpstr>Презентация PowerPoint</vt:lpstr>
      <vt:lpstr>Благодарю  за внимание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PS</cp:lastModifiedBy>
  <cp:revision>53</cp:revision>
  <dcterms:created xsi:type="dcterms:W3CDTF">2020-08-25T14:51:45Z</dcterms:created>
  <dcterms:modified xsi:type="dcterms:W3CDTF">2026-09-18T09:27:01Z</dcterms:modified>
</cp:coreProperties>
</file>