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7" r:id="rId19"/>
    <p:sldId id="278" r:id="rId20"/>
    <p:sldId id="279" r:id="rId21"/>
    <p:sldId id="273" r:id="rId22"/>
    <p:sldId id="274" r:id="rId23"/>
    <p:sldId id="275" r:id="rId24"/>
    <p:sldId id="276" r:id="rId25"/>
    <p:sldId id="284" r:id="rId26"/>
    <p:sldId id="285" r:id="rId27"/>
    <p:sldId id="286" r:id="rId28"/>
    <p:sldId id="287" r:id="rId29"/>
    <p:sldId id="280" r:id="rId30"/>
    <p:sldId id="281" r:id="rId31"/>
    <p:sldId id="282" r:id="rId32"/>
    <p:sldId id="28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5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huggies.ru/library/planirovanie/estestvennye-rody/kak-vybrat-roddom#co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huggies.ru/library/planirovanie/estestvennye-rody/kak-vybrat-roddom#co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89213" y="957943"/>
            <a:ext cx="8915399" cy="4423953"/>
          </a:xfrm>
        </p:spPr>
        <p:txBody>
          <a:bodyPr>
            <a:normAutofit/>
          </a:bodyPr>
          <a:lstStyle/>
          <a:p>
            <a:r>
              <a:rPr lang="ru-RU" sz="2200" dirty="0"/>
              <a:t>Тема 3 .</a:t>
            </a:r>
            <a:br>
              <a:rPr lang="ru-RU" sz="2200" dirty="0"/>
            </a:br>
            <a:br>
              <a:rPr lang="ru-RU" sz="2200" dirty="0"/>
            </a:br>
            <a:r>
              <a:rPr lang="ru-RU" sz="2200" dirty="0"/>
              <a:t>- Подготовка к родам без страха. Предвестники родов . Подготовка к поступлению в родильное отделение. .</a:t>
            </a:r>
            <a:br>
              <a:rPr lang="ru-RU" sz="2200" dirty="0"/>
            </a:br>
            <a:r>
              <a:rPr lang="ru-RU" sz="2200" dirty="0"/>
              <a:t>Периоды родов и их продолжительность. </a:t>
            </a:r>
            <a:br>
              <a:rPr lang="ru-RU" sz="2200" dirty="0"/>
            </a:br>
            <a:r>
              <a:rPr lang="ru-RU" sz="2200" dirty="0"/>
              <a:t>Поведение во время родов. </a:t>
            </a:r>
            <a:br>
              <a:rPr lang="ru-RU" sz="2200" dirty="0"/>
            </a:br>
            <a:r>
              <a:rPr lang="ru-RU" sz="2200" dirty="0"/>
              <a:t>Обучение различным способам дыхания и приемам обезболивания для благополучного течения родов.</a:t>
            </a:r>
            <a:br>
              <a:rPr lang="ru-RU" sz="2200" dirty="0"/>
            </a:br>
            <a:r>
              <a:rPr lang="ru-RU" sz="2200" dirty="0"/>
              <a:t>-  Первые часы после родов. </a:t>
            </a:r>
            <a:br>
              <a:rPr lang="ru-RU" sz="2200" dirty="0"/>
            </a:br>
            <a:r>
              <a:rPr lang="ru-RU" sz="2200" dirty="0"/>
              <a:t>-  Контрацепция после родов. </a:t>
            </a:r>
            <a:br>
              <a:rPr lang="ru-RU" sz="3200" dirty="0"/>
            </a:br>
            <a:br>
              <a:rPr lang="ru-RU" sz="3200" dirty="0"/>
            </a:br>
            <a:endParaRPr lang="ru-RU" sz="3200" dirty="0"/>
          </a:p>
        </p:txBody>
      </p:sp>
      <p:sp>
        <p:nvSpPr>
          <p:cNvPr id="3" name="Подзаголовок 2"/>
          <p:cNvSpPr>
            <a:spLocks noGrp="1"/>
          </p:cNvSpPr>
          <p:nvPr>
            <p:ph type="subTitle" idx="1"/>
          </p:nvPr>
        </p:nvSpPr>
        <p:spPr>
          <a:xfrm>
            <a:off x="2589213" y="5486400"/>
            <a:ext cx="8915399" cy="1132114"/>
          </a:xfrm>
        </p:spPr>
        <p:txBody>
          <a:bodyPr/>
          <a:lstStyle/>
          <a:p>
            <a:pPr algn="r"/>
            <a:r>
              <a:rPr lang="ru-RU" dirty="0"/>
              <a:t>Врач акушер-гинеколог Зарубина Л.Л.</a:t>
            </a:r>
          </a:p>
          <a:p>
            <a:pPr algn="r"/>
            <a:r>
              <a:rPr lang="ru-RU" dirty="0"/>
              <a:t>Женская </a:t>
            </a:r>
            <a:r>
              <a:rPr lang="ru-RU"/>
              <a:t>консультация Борчанинова 8 .</a:t>
            </a:r>
            <a:endParaRPr lang="ru-RU" dirty="0"/>
          </a:p>
        </p:txBody>
      </p:sp>
    </p:spTree>
    <p:extLst>
      <p:ext uri="{BB962C8B-B14F-4D97-AF65-F5344CB8AC3E}">
        <p14:creationId xmlns:p14="http://schemas.microsoft.com/office/powerpoint/2010/main" val="2197551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821513"/>
          </a:xfrm>
        </p:spPr>
        <p:txBody>
          <a:bodyPr>
            <a:normAutofit fontScale="90000"/>
          </a:bodyPr>
          <a:lstStyle/>
          <a:p>
            <a:r>
              <a:rPr lang="ru-RU" dirty="0"/>
              <a:t>Подготовка к родам без страха. Предвестники родов .</a:t>
            </a:r>
          </a:p>
        </p:txBody>
      </p:sp>
      <p:sp>
        <p:nvSpPr>
          <p:cNvPr id="3" name="Объект 2"/>
          <p:cNvSpPr>
            <a:spLocks noGrp="1"/>
          </p:cNvSpPr>
          <p:nvPr>
            <p:ph idx="1"/>
          </p:nvPr>
        </p:nvSpPr>
        <p:spPr>
          <a:xfrm>
            <a:off x="2589212" y="1898469"/>
            <a:ext cx="8915400" cy="4012753"/>
          </a:xfrm>
        </p:spPr>
        <p:txBody>
          <a:bodyPr/>
          <a:lstStyle/>
          <a:p>
            <a:r>
              <a:rPr lang="ru-RU" dirty="0"/>
              <a:t>Предвестниками называют </a:t>
            </a:r>
            <a:r>
              <a:rPr lang="ru-RU" b="1" dirty="0"/>
              <a:t>совокупность симптомов, которые прямо или косвенно указывают на то, что роды приближаются. </a:t>
            </a:r>
            <a:r>
              <a:rPr lang="ru-RU" dirty="0"/>
              <a:t>У каждой отдельной женщины этот «набор» ощущений может быть разным, все зависит от индивидуальных особенностей организма будущей мамы.</a:t>
            </a:r>
          </a:p>
        </p:txBody>
      </p:sp>
      <p:pic>
        <p:nvPicPr>
          <p:cNvPr id="4" name="Рисунок 3"/>
          <p:cNvPicPr>
            <a:picLocks noChangeAspect="1"/>
          </p:cNvPicPr>
          <p:nvPr/>
        </p:nvPicPr>
        <p:blipFill>
          <a:blip r:embed="rId2"/>
          <a:stretch>
            <a:fillRect/>
          </a:stretch>
        </p:blipFill>
        <p:spPr>
          <a:xfrm>
            <a:off x="4267199" y="3199323"/>
            <a:ext cx="4807132" cy="3332106"/>
          </a:xfrm>
          <a:prstGeom prst="rect">
            <a:avLst/>
          </a:prstGeom>
        </p:spPr>
      </p:pic>
    </p:spTree>
    <p:extLst>
      <p:ext uri="{BB962C8B-B14F-4D97-AF65-F5344CB8AC3E}">
        <p14:creationId xmlns:p14="http://schemas.microsoft.com/office/powerpoint/2010/main" val="2045117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647341"/>
          </a:xfrm>
        </p:spPr>
        <p:txBody>
          <a:bodyPr>
            <a:noAutofit/>
          </a:bodyPr>
          <a:lstStyle/>
          <a:p>
            <a:r>
              <a:rPr lang="ru-RU" sz="2400" dirty="0"/>
              <a:t>Предвестники – термин не медицинский, а больше народный</a:t>
            </a:r>
          </a:p>
        </p:txBody>
      </p:sp>
      <p:sp>
        <p:nvSpPr>
          <p:cNvPr id="3" name="Объект 2"/>
          <p:cNvSpPr>
            <a:spLocks noGrp="1"/>
          </p:cNvSpPr>
          <p:nvPr>
            <p:ph idx="1"/>
          </p:nvPr>
        </p:nvSpPr>
        <p:spPr>
          <a:xfrm>
            <a:off x="2589212" y="1637211"/>
            <a:ext cx="8915400" cy="4274011"/>
          </a:xfrm>
        </p:spPr>
        <p:txBody>
          <a:bodyPr/>
          <a:lstStyle/>
          <a:p>
            <a:r>
              <a:rPr lang="ru-RU" dirty="0"/>
              <a:t>Баланс гормонов в организме женщины меняется. Прогестерона становится меньше, эстрогенов и окситоцина – больше, что непременно сказывается на работе нервной системы.</a:t>
            </a:r>
          </a:p>
          <a:p>
            <a:r>
              <a:rPr lang="ru-RU" dirty="0"/>
              <a:t>Готовится и центральная нервная система – возбудимость головного мозга уменьшается, а спинного – увеличивается. Рецепторы </a:t>
            </a:r>
            <a:r>
              <a:rPr lang="ru-RU" dirty="0" err="1"/>
              <a:t>миометрия</a:t>
            </a:r>
            <a:r>
              <a:rPr lang="ru-RU" dirty="0"/>
              <a:t> становятся чрезвычайно чувствительными к окситоцину.</a:t>
            </a:r>
          </a:p>
          <a:p>
            <a:r>
              <a:rPr lang="ru-RU" i="1" dirty="0"/>
              <a:t>Опущение живота(</a:t>
            </a:r>
            <a:r>
              <a:rPr lang="ru-RU" dirty="0"/>
              <a:t>опускается в полости матки как можно ниже и максимально плотно прижимается головой к внутреннему зеву)</a:t>
            </a:r>
            <a:endParaRPr lang="ru-RU" i="1" dirty="0"/>
          </a:p>
          <a:p>
            <a:endParaRPr lang="ru-RU" dirty="0"/>
          </a:p>
        </p:txBody>
      </p:sp>
      <p:pic>
        <p:nvPicPr>
          <p:cNvPr id="4" name="Рисунок 3"/>
          <p:cNvPicPr>
            <a:picLocks noChangeAspect="1"/>
          </p:cNvPicPr>
          <p:nvPr/>
        </p:nvPicPr>
        <p:blipFill>
          <a:blip r:embed="rId2"/>
          <a:stretch>
            <a:fillRect/>
          </a:stretch>
        </p:blipFill>
        <p:spPr>
          <a:xfrm>
            <a:off x="4836114" y="4244006"/>
            <a:ext cx="3158355" cy="2463362"/>
          </a:xfrm>
          <a:prstGeom prst="rect">
            <a:avLst/>
          </a:prstGeom>
        </p:spPr>
      </p:pic>
    </p:spTree>
    <p:extLst>
      <p:ext uri="{BB962C8B-B14F-4D97-AF65-F5344CB8AC3E}">
        <p14:creationId xmlns:p14="http://schemas.microsoft.com/office/powerpoint/2010/main" val="1821330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Диафрагма освобождается – дыхание женщины снова восстанавливается,</a:t>
            </a:r>
          </a:p>
          <a:p>
            <a:r>
              <a:rPr lang="ru-RU" dirty="0"/>
              <a:t> у женщины после опущения живота начинает довольно ощутимо болеть промежность, лонное сочленение, если был </a:t>
            </a:r>
            <a:r>
              <a:rPr lang="ru-RU" dirty="0" err="1"/>
              <a:t>симфизит</a:t>
            </a:r>
            <a:r>
              <a:rPr lang="ru-RU" dirty="0"/>
              <a:t> – его проявления усиливаются.</a:t>
            </a:r>
          </a:p>
          <a:p>
            <a:r>
              <a:rPr lang="ru-RU" dirty="0"/>
              <a:t>. Появляется тянущая и ломящая боль в пояснице</a:t>
            </a:r>
          </a:p>
          <a:p>
            <a:r>
              <a:rPr lang="ru-RU" dirty="0"/>
              <a:t>У первородящих опущение живота чаще всего происходит за 2-3 недели до родов, у рожающих повторно – либо за 1-3 дня, либо за несколько часов до родов, либо уже в начале первого, латентного периода схваток.</a:t>
            </a:r>
          </a:p>
        </p:txBody>
      </p:sp>
    </p:spTree>
    <p:extLst>
      <p:ext uri="{BB962C8B-B14F-4D97-AF65-F5344CB8AC3E}">
        <p14:creationId xmlns:p14="http://schemas.microsoft.com/office/powerpoint/2010/main" val="2378488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467355"/>
            <a:ext cx="8911687" cy="699594"/>
          </a:xfrm>
        </p:spPr>
        <p:txBody>
          <a:bodyPr>
            <a:normAutofit fontScale="90000"/>
          </a:bodyPr>
          <a:lstStyle/>
          <a:p>
            <a:r>
              <a:rPr lang="ru-RU" i="1" dirty="0"/>
              <a:t>Потеря веса</a:t>
            </a:r>
            <a:br>
              <a:rPr lang="ru-RU" i="1" dirty="0"/>
            </a:br>
            <a:endParaRPr lang="ru-RU" dirty="0"/>
          </a:p>
        </p:txBody>
      </p:sp>
      <p:sp>
        <p:nvSpPr>
          <p:cNvPr id="3" name="Объект 2"/>
          <p:cNvSpPr>
            <a:spLocks noGrp="1"/>
          </p:cNvSpPr>
          <p:nvPr>
            <p:ph idx="1"/>
          </p:nvPr>
        </p:nvSpPr>
        <p:spPr>
          <a:xfrm>
            <a:off x="2589212" y="1236617"/>
            <a:ext cx="8915400" cy="5286103"/>
          </a:xfrm>
        </p:spPr>
        <p:txBody>
          <a:bodyPr>
            <a:normAutofit lnSpcReduction="10000"/>
          </a:bodyPr>
          <a:lstStyle/>
          <a:p>
            <a:r>
              <a:rPr lang="ru-RU" dirty="0"/>
              <a:t>Незадолго до родов женщина теряет в весе. Эту особенность заметили очень давно. Потеря в среднем составляет 1-3 килограмма. . Во-первых, имеет место гормональная перестройка. Становится меньше прогестерона, а именно он в течение всего срока беременности отвечал за запасы впрок питательных веществ и жидкости, поскольку его роль – сохранение беременности и пропитание малыша. Со снижением уровня прогестерона начинает выводиться лишняя жидкость из тканей, что и способствует потере веса.</a:t>
            </a:r>
          </a:p>
          <a:p>
            <a:r>
              <a:rPr lang="ru-RU" i="1" dirty="0"/>
              <a:t>Выделения и слизистая пробка. </a:t>
            </a:r>
            <a:r>
              <a:rPr lang="ru-RU" dirty="0"/>
              <a:t>Она представляет собой густой желеобразный сгусток слизи. Сразу после зачатия малыша цервикальный канал внутри шейки матки плотно закрывается скоплением этой слизи, отсюда и ее название – пробка. Задача этой пробки – оберегать растущую в полости матки новую жизнь от вероятного несанкционированного попадания в нее бактерий, вирусов, грибковых организмов. Отхождение может быть полным, при котором выходит большой сгусток сразу, а может носить вялотекущий постепенный характер, при котором в выделениях будут обнаружиться желеобразные фрагменты. Выглядит пробка достаточно узнаваемо – это сгусток молочного, бежевого или желтоватого оттенка с наличием кровяных прожилок или без таковых.</a:t>
            </a:r>
            <a:endParaRPr lang="ru-RU" i="1" dirty="0"/>
          </a:p>
          <a:p>
            <a:endParaRPr lang="ru-RU" dirty="0"/>
          </a:p>
          <a:p>
            <a:pPr marL="0" indent="0">
              <a:buNone/>
            </a:pPr>
            <a:endParaRPr lang="ru-RU" dirty="0"/>
          </a:p>
        </p:txBody>
      </p:sp>
    </p:spTree>
    <p:extLst>
      <p:ext uri="{BB962C8B-B14F-4D97-AF65-F5344CB8AC3E}">
        <p14:creationId xmlns:p14="http://schemas.microsoft.com/office/powerpoint/2010/main" val="3220987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2589212" y="1262743"/>
            <a:ext cx="8915400" cy="4648479"/>
          </a:xfrm>
        </p:spPr>
        <p:txBody>
          <a:bodyPr/>
          <a:lstStyle/>
          <a:p>
            <a:r>
              <a:rPr lang="ru-RU" b="1" dirty="0"/>
              <a:t>После отхождения слизистой пробки или начала постепенного ее выхода нужно не только готовиться к родам и госпитализации, но и помнить, что малыш внутри матки оказывается беззащитным</a:t>
            </a:r>
          </a:p>
          <a:p>
            <a:r>
              <a:rPr lang="ru-RU" i="1" dirty="0"/>
              <a:t>Готовность молочных желез</a:t>
            </a:r>
          </a:p>
          <a:p>
            <a:r>
              <a:rPr lang="ru-RU" dirty="0"/>
              <a:t>Молочные железы выглядят налитыми, большими, набухшими, с выраженной венозной синей сеткой и увеличенными </a:t>
            </a:r>
            <a:r>
              <a:rPr lang="ru-RU" dirty="0" err="1"/>
              <a:t>околососковыми</a:t>
            </a:r>
            <a:r>
              <a:rPr lang="ru-RU" dirty="0"/>
              <a:t> кружками. Перед родами у первородящих женщин нередко начинает выделяться молозиво – особая густая субстанция, которая не является пока признаком прихода молока. Выделение молозива говорит о том, что подготовка молочных желез также вступила в свою финальную стадию.</a:t>
            </a:r>
          </a:p>
          <a:p>
            <a:endParaRPr lang="ru-RU" i="1" dirty="0"/>
          </a:p>
          <a:p>
            <a:endParaRPr lang="ru-RU" dirty="0"/>
          </a:p>
        </p:txBody>
      </p:sp>
      <p:pic>
        <p:nvPicPr>
          <p:cNvPr id="4" name="Рисунок 3"/>
          <p:cNvPicPr>
            <a:picLocks noChangeAspect="1"/>
          </p:cNvPicPr>
          <p:nvPr/>
        </p:nvPicPr>
        <p:blipFill>
          <a:blip r:embed="rId2"/>
          <a:stretch>
            <a:fillRect/>
          </a:stretch>
        </p:blipFill>
        <p:spPr>
          <a:xfrm>
            <a:off x="3979817" y="4683500"/>
            <a:ext cx="5564777" cy="1866355"/>
          </a:xfrm>
          <a:prstGeom prst="rect">
            <a:avLst/>
          </a:prstGeom>
        </p:spPr>
      </p:pic>
    </p:spTree>
    <p:extLst>
      <p:ext uri="{BB962C8B-B14F-4D97-AF65-F5344CB8AC3E}">
        <p14:creationId xmlns:p14="http://schemas.microsoft.com/office/powerpoint/2010/main" val="687863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290290"/>
          </a:xfrm>
        </p:spPr>
        <p:txBody>
          <a:bodyPr>
            <a:normAutofit fontScale="90000"/>
          </a:bodyPr>
          <a:lstStyle/>
          <a:p>
            <a:endParaRPr lang="ru-RU" dirty="0"/>
          </a:p>
        </p:txBody>
      </p:sp>
      <p:sp>
        <p:nvSpPr>
          <p:cNvPr id="3" name="Объект 2"/>
          <p:cNvSpPr>
            <a:spLocks noGrp="1"/>
          </p:cNvSpPr>
          <p:nvPr>
            <p:ph idx="1"/>
          </p:nvPr>
        </p:nvSpPr>
        <p:spPr>
          <a:xfrm>
            <a:off x="2589212" y="914400"/>
            <a:ext cx="8915400" cy="4996822"/>
          </a:xfrm>
        </p:spPr>
        <p:txBody>
          <a:bodyPr/>
          <a:lstStyle/>
          <a:p>
            <a:pPr fontAlgn="base"/>
            <a:r>
              <a:rPr lang="ru-RU" i="1" dirty="0"/>
              <a:t>Созревание шейки матки</a:t>
            </a:r>
          </a:p>
          <a:p>
            <a:pPr fontAlgn="base"/>
            <a:r>
              <a:rPr lang="ru-RU" dirty="0"/>
              <a:t>Это самый надежный признак скоро начала родов. Вот только дома, своими силами оценить, насколько шейка подготовилась к началу родов, невозможно. Нужен осмотр акушера-гинеколога.</a:t>
            </a:r>
          </a:p>
          <a:p>
            <a:pPr fontAlgn="base"/>
            <a:r>
              <a:rPr lang="ru-RU" dirty="0"/>
              <a:t>Зрелая шейки укорочена до 1-1,5 сантиметров, она достаточно мягкая и ее контуры несколько «расплываются». Так она готовится к последующему раскрытию, которое стартует с первой родовой схваткой.</a:t>
            </a:r>
          </a:p>
          <a:p>
            <a:pPr fontAlgn="base"/>
            <a:r>
              <a:rPr lang="ru-RU" dirty="0"/>
              <a:t>Иногда при созревании шейки женщины чувствуют покалывания внутри, выделения из половых путей становятся более обильными. Если подходит 39-40 неделя беременности, а шейка матки незрелая и нет признаков начала созревания, женщине рекомендуется госпитализация в стационар, где шейку подготавливают к родам с применением различных медикаментов и медицинских методик.</a:t>
            </a:r>
          </a:p>
          <a:p>
            <a:endParaRPr lang="ru-RU" dirty="0"/>
          </a:p>
        </p:txBody>
      </p:sp>
    </p:spTree>
    <p:extLst>
      <p:ext uri="{BB962C8B-B14F-4D97-AF65-F5344CB8AC3E}">
        <p14:creationId xmlns:p14="http://schemas.microsoft.com/office/powerpoint/2010/main" val="1309178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stretch>
            <a:fillRect/>
          </a:stretch>
        </p:blipFill>
        <p:spPr>
          <a:xfrm>
            <a:off x="3632882" y="1140823"/>
            <a:ext cx="6128042" cy="4753610"/>
          </a:xfrm>
          <a:prstGeom prst="rect">
            <a:avLst/>
          </a:prstGeom>
        </p:spPr>
      </p:pic>
    </p:spTree>
    <p:extLst>
      <p:ext uri="{BB962C8B-B14F-4D97-AF65-F5344CB8AC3E}">
        <p14:creationId xmlns:p14="http://schemas.microsoft.com/office/powerpoint/2010/main" val="761534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525421"/>
          </a:xfrm>
        </p:spPr>
        <p:txBody>
          <a:bodyPr>
            <a:normAutofit fontScale="90000"/>
          </a:bodyPr>
          <a:lstStyle/>
          <a:p>
            <a:endParaRPr lang="ru-RU" dirty="0"/>
          </a:p>
        </p:txBody>
      </p:sp>
      <p:sp>
        <p:nvSpPr>
          <p:cNvPr id="3" name="Объект 2"/>
          <p:cNvSpPr>
            <a:spLocks noGrp="1"/>
          </p:cNvSpPr>
          <p:nvPr>
            <p:ph idx="1"/>
          </p:nvPr>
        </p:nvSpPr>
        <p:spPr>
          <a:xfrm>
            <a:off x="2589212" y="905691"/>
            <a:ext cx="8915400" cy="5005531"/>
          </a:xfrm>
        </p:spPr>
        <p:txBody>
          <a:bodyPr/>
          <a:lstStyle/>
          <a:p>
            <a:pPr fontAlgn="base"/>
            <a:r>
              <a:rPr lang="ru-RU" i="1" dirty="0"/>
              <a:t>Изменение характера ложных схваток</a:t>
            </a:r>
          </a:p>
          <a:p>
            <a:pPr fontAlgn="base"/>
            <a:r>
              <a:rPr lang="ru-RU" dirty="0"/>
              <a:t>Ложные схватки в течение беременности испытывают не все женщины. Но те, кто знает не понаслышке, что такое тренировочные схватки, могут заметить за неделю до родов, что кратковременные напряжения маточных стенок усилились. Если в течение всего срока женщина не испытывала ничего подобного, то за 7-10 дней до </a:t>
            </a:r>
            <a:r>
              <a:rPr lang="ru-RU" dirty="0" err="1"/>
              <a:t>родоразрешения</a:t>
            </a:r>
            <a:r>
              <a:rPr lang="ru-RU" dirty="0"/>
              <a:t> подготовительные схватки могут стартовать в первый раз.</a:t>
            </a:r>
          </a:p>
          <a:p>
            <a:r>
              <a:rPr lang="ru-RU" dirty="0"/>
              <a:t>Ощущается это как чувство тяжести в животе, матка напрягается, становится как каменная, а потом напряжение спадает. Преодолеть возможные дискомфортные ощущения достаточно просто – можно принять душ, походить, сменить позу, подышать глубоко и размеренно</a:t>
            </a:r>
          </a:p>
        </p:txBody>
      </p:sp>
      <p:pic>
        <p:nvPicPr>
          <p:cNvPr id="4" name="Рисунок 3"/>
          <p:cNvPicPr>
            <a:picLocks noChangeAspect="1"/>
          </p:cNvPicPr>
          <p:nvPr/>
        </p:nvPicPr>
        <p:blipFill>
          <a:blip r:embed="rId2"/>
          <a:stretch>
            <a:fillRect/>
          </a:stretch>
        </p:blipFill>
        <p:spPr>
          <a:xfrm>
            <a:off x="4493623" y="4359816"/>
            <a:ext cx="3696788" cy="2415453"/>
          </a:xfrm>
          <a:prstGeom prst="rect">
            <a:avLst/>
          </a:prstGeom>
        </p:spPr>
      </p:pic>
    </p:spTree>
    <p:extLst>
      <p:ext uri="{BB962C8B-B14F-4D97-AF65-F5344CB8AC3E}">
        <p14:creationId xmlns:p14="http://schemas.microsoft.com/office/powerpoint/2010/main" val="1825320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394793"/>
          </a:xfrm>
        </p:spPr>
        <p:txBody>
          <a:bodyPr>
            <a:normAutofit fontScale="90000"/>
          </a:bodyPr>
          <a:lstStyle/>
          <a:p>
            <a:endParaRPr lang="ru-RU" dirty="0"/>
          </a:p>
        </p:txBody>
      </p:sp>
      <p:sp>
        <p:nvSpPr>
          <p:cNvPr id="3" name="Объект 2"/>
          <p:cNvSpPr>
            <a:spLocks noGrp="1"/>
          </p:cNvSpPr>
          <p:nvPr>
            <p:ph idx="1"/>
          </p:nvPr>
        </p:nvSpPr>
        <p:spPr>
          <a:xfrm>
            <a:off x="2589212" y="1140823"/>
            <a:ext cx="8915400" cy="4770399"/>
          </a:xfrm>
        </p:spPr>
        <p:txBody>
          <a:bodyPr/>
          <a:lstStyle/>
          <a:p>
            <a:r>
              <a:rPr lang="ru-RU" i="1" dirty="0"/>
              <a:t>Когда начнутся схватки родовые, все эти советы не возымеют действия, поскольку они будут повторяться с определенной периодичностью и усиливаться с течением времени.</a:t>
            </a:r>
            <a:endParaRPr lang="ru-RU" dirty="0"/>
          </a:p>
        </p:txBody>
      </p:sp>
      <p:pic>
        <p:nvPicPr>
          <p:cNvPr id="4" name="Рисунок 3"/>
          <p:cNvPicPr>
            <a:picLocks noChangeAspect="1"/>
          </p:cNvPicPr>
          <p:nvPr/>
        </p:nvPicPr>
        <p:blipFill>
          <a:blip r:embed="rId2"/>
          <a:stretch>
            <a:fillRect/>
          </a:stretch>
        </p:blipFill>
        <p:spPr>
          <a:xfrm>
            <a:off x="3636999" y="2506171"/>
            <a:ext cx="6506318" cy="3405051"/>
          </a:xfrm>
          <a:prstGeom prst="rect">
            <a:avLst/>
          </a:prstGeom>
        </p:spPr>
      </p:pic>
    </p:spTree>
    <p:extLst>
      <p:ext uri="{BB962C8B-B14F-4D97-AF65-F5344CB8AC3E}">
        <p14:creationId xmlns:p14="http://schemas.microsoft.com/office/powerpoint/2010/main" val="1606232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Подготовка к поступлению в родильное отделение</a:t>
            </a:r>
          </a:p>
        </p:txBody>
      </p:sp>
      <p:sp>
        <p:nvSpPr>
          <p:cNvPr id="3" name="Объект 2"/>
          <p:cNvSpPr>
            <a:spLocks noGrp="1"/>
          </p:cNvSpPr>
          <p:nvPr>
            <p:ph idx="1"/>
          </p:nvPr>
        </p:nvSpPr>
        <p:spPr/>
        <p:txBody>
          <a:bodyPr/>
          <a:lstStyle/>
          <a:p>
            <a:r>
              <a:rPr lang="ru-RU" dirty="0"/>
              <a:t> программа «</a:t>
            </a:r>
            <a:r>
              <a:rPr lang="ru-RU" dirty="0" err="1"/>
              <a:t>Род.овой</a:t>
            </a:r>
            <a:r>
              <a:rPr lang="ru-RU" dirty="0"/>
              <a:t> сертификат».  Этот документ будущая мама может получить в женской консультации на сроке 30 недель, а если она ожидает рождения нескольких малышей — уже в 28 недель</a:t>
            </a:r>
            <a:r>
              <a:rPr lang="ru-RU" baseline="30000" dirty="0">
                <a:hlinkClick r:id="rId2"/>
              </a:rPr>
              <a:t>2</a:t>
            </a:r>
            <a:r>
              <a:rPr lang="ru-RU" dirty="0"/>
              <a:t>. Родовой сертификат дает женщине право выбрать любой роддом в стране, работающий по системе обязательного медицинского страхования, независимо от места ее проживания.</a:t>
            </a:r>
          </a:p>
          <a:p>
            <a:r>
              <a:rPr lang="ru-RU" dirty="0"/>
              <a:t>В роддом необходимо помимо РС и обменной карты иметь  все документы .</a:t>
            </a:r>
          </a:p>
          <a:p>
            <a:r>
              <a:rPr lang="ru-RU" dirty="0"/>
              <a:t>Профиль родовспомогательного </a:t>
            </a:r>
            <a:r>
              <a:rPr lang="ru-RU" dirty="0" err="1"/>
              <a:t>учереждения</a:t>
            </a:r>
            <a:r>
              <a:rPr lang="ru-RU" dirty="0"/>
              <a:t> определяет </a:t>
            </a:r>
            <a:r>
              <a:rPr lang="ru-RU" dirty="0" err="1"/>
              <a:t>леч</a:t>
            </a:r>
            <a:r>
              <a:rPr lang="ru-RU" dirty="0"/>
              <a:t> врач, учитывая  </a:t>
            </a:r>
            <a:r>
              <a:rPr lang="ru-RU" dirty="0" err="1"/>
              <a:t>сопутсвующую</a:t>
            </a:r>
            <a:r>
              <a:rPr lang="ru-RU" dirty="0"/>
              <a:t> патологию беременной . Как правило до 36 </a:t>
            </a:r>
            <a:r>
              <a:rPr lang="ru-RU" dirty="0" err="1"/>
              <a:t>нед</a:t>
            </a:r>
            <a:endParaRPr lang="ru-RU" dirty="0"/>
          </a:p>
        </p:txBody>
      </p:sp>
    </p:spTree>
    <p:extLst>
      <p:ext uri="{BB962C8B-B14F-4D97-AF65-F5344CB8AC3E}">
        <p14:creationId xmlns:p14="http://schemas.microsoft.com/office/powerpoint/2010/main" val="267856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168370"/>
          </a:xfrm>
        </p:spPr>
        <p:txBody>
          <a:bodyPr>
            <a:normAutofit fontScale="90000"/>
          </a:bodyPr>
          <a:lstStyle/>
          <a:p>
            <a:endParaRPr lang="ru-RU" dirty="0"/>
          </a:p>
        </p:txBody>
      </p:sp>
      <p:sp>
        <p:nvSpPr>
          <p:cNvPr id="3" name="Объект 2"/>
          <p:cNvSpPr>
            <a:spLocks noGrp="1"/>
          </p:cNvSpPr>
          <p:nvPr>
            <p:ph idx="1"/>
          </p:nvPr>
        </p:nvSpPr>
        <p:spPr>
          <a:xfrm>
            <a:off x="2589212" y="888274"/>
            <a:ext cx="8915400" cy="5022948"/>
          </a:xfrm>
        </p:spPr>
        <p:txBody>
          <a:bodyPr>
            <a:normAutofit lnSpcReduction="10000"/>
          </a:bodyPr>
          <a:lstStyle/>
          <a:p>
            <a:r>
              <a:rPr lang="ru-RU" b="1" dirty="0"/>
              <a:t>Политика роддома. </a:t>
            </a:r>
          </a:p>
          <a:p>
            <a:r>
              <a:rPr lang="ru-RU" dirty="0"/>
              <a:t> родильных домах практикуется совместное пребывание матери и ребенка, а также содействие грудному вскармливанию — малыша прикладывают к груди сразу же после родов, ребенка без необходимости не докармливают смесями, а маме </a:t>
            </a:r>
            <a:r>
              <a:rPr lang="ru-RU" dirty="0" err="1"/>
              <a:t>помо</a:t>
            </a:r>
            <a:endParaRPr lang="ru-RU" dirty="0"/>
          </a:p>
          <a:p>
            <a:r>
              <a:rPr lang="ru-RU" b="1" dirty="0"/>
              <a:t>Партнерские роды </a:t>
            </a:r>
          </a:p>
          <a:p>
            <a:r>
              <a:rPr lang="ru-RU" dirty="0"/>
              <a:t>Один раз в год (в некоторых случаях чаще) роддомы закрываются на санитарную обработку, и в это время роженицы не принимаются</a:t>
            </a:r>
            <a:r>
              <a:rPr lang="ru-RU" baseline="30000" dirty="0">
                <a:hlinkClick r:id="rId2"/>
              </a:rPr>
              <a:t>6</a:t>
            </a:r>
            <a:r>
              <a:rPr lang="ru-RU" dirty="0"/>
              <a:t>. Чистка длится от двух до четырех недель, и ее график обычно известен заранее. </a:t>
            </a:r>
          </a:p>
          <a:p>
            <a:r>
              <a:rPr lang="ru-RU" dirty="0"/>
              <a:t> для завершения выбора роддома посчитайте время в пути, причем обязательно по самому худшему сценарию — в то время дня, когда на улицах образуются самые жесткие пробки. Учитывайте, что скорая повезет вас только в ближайший роддом. Если вы выбрали вариант подальше, придется ехать на обычной машине, без возможности разогнать поток автомобилей сиреной. Прикинули время в пути? Если выходит больше полутора часов, этот роддом вам вряд ли подходит.</a:t>
            </a:r>
            <a:endParaRPr lang="ru-RU" b="1" dirty="0"/>
          </a:p>
          <a:p>
            <a:endParaRPr lang="ru-RU" dirty="0"/>
          </a:p>
        </p:txBody>
      </p:sp>
    </p:spTree>
    <p:extLst>
      <p:ext uri="{BB962C8B-B14F-4D97-AF65-F5344CB8AC3E}">
        <p14:creationId xmlns:p14="http://schemas.microsoft.com/office/powerpoint/2010/main" val="845586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830221"/>
          </a:xfrm>
        </p:spPr>
        <p:txBody>
          <a:bodyPr/>
          <a:lstStyle/>
          <a:p>
            <a:r>
              <a:rPr lang="ru-RU" dirty="0"/>
              <a:t>Сумка ,вещи в роддом</a:t>
            </a:r>
          </a:p>
        </p:txBody>
      </p:sp>
      <p:sp>
        <p:nvSpPr>
          <p:cNvPr id="3" name="Объект 2"/>
          <p:cNvSpPr>
            <a:spLocks noGrp="1"/>
          </p:cNvSpPr>
          <p:nvPr>
            <p:ph idx="1"/>
          </p:nvPr>
        </p:nvSpPr>
        <p:spPr>
          <a:xfrm>
            <a:off x="2589212" y="1349829"/>
            <a:ext cx="8915400" cy="4561393"/>
          </a:xfrm>
        </p:spPr>
        <p:txBody>
          <a:bodyPr>
            <a:normAutofit fontScale="85000" lnSpcReduction="20000"/>
          </a:bodyPr>
          <a:lstStyle/>
          <a:p>
            <a:r>
              <a:rPr lang="ru-RU" dirty="0"/>
              <a:t>Все, что нужно взять с собой в роддом, указано в этом экстренном списке. Обратите внимание, что в списке нет вещей для новорожденного: их можно довезти в роддом позже, а сейчас главное для вас — не забыть документы и схватить чемоданчик с самым важным:</a:t>
            </a:r>
          </a:p>
          <a:p>
            <a:r>
              <a:rPr lang="ru-RU" dirty="0"/>
              <a:t>резиновые тапочки;</a:t>
            </a:r>
          </a:p>
          <a:p>
            <a:r>
              <a:rPr lang="ru-RU" dirty="0"/>
              <a:t>средства гигиены (расческа, зубная щетка, паста, мыло, зеркальце, бритвенный станок, туалетная бумага);</a:t>
            </a:r>
          </a:p>
          <a:p>
            <a:r>
              <a:rPr lang="ru-RU" dirty="0"/>
              <a:t>компрессионные чулки (во время родов они помогут снизить нагрузку на вены) или эластичный бинт;</a:t>
            </a:r>
          </a:p>
          <a:p>
            <a:r>
              <a:rPr lang="ru-RU" dirty="0"/>
              <a:t>бутылка воды;</a:t>
            </a:r>
          </a:p>
          <a:p>
            <a:r>
              <a:rPr lang="ru-RU" dirty="0"/>
              <a:t>сотовый телефон и зарядка.</a:t>
            </a:r>
          </a:p>
          <a:p>
            <a:r>
              <a:rPr lang="ru-RU" dirty="0"/>
              <a:t>ночная рубашка;</a:t>
            </a:r>
          </a:p>
          <a:p>
            <a:r>
              <a:rPr lang="ru-RU" dirty="0"/>
              <a:t>носки;</a:t>
            </a:r>
          </a:p>
          <a:p>
            <a:r>
              <a:rPr lang="ru-RU" dirty="0"/>
              <a:t>полотенце;</a:t>
            </a:r>
          </a:p>
          <a:p>
            <a:r>
              <a:rPr lang="ru-RU" dirty="0"/>
              <a:t>чашка, тарелка, вилка, ложки.</a:t>
            </a:r>
          </a:p>
          <a:p>
            <a:br>
              <a:rPr lang="ru-RU" dirty="0"/>
            </a:br>
            <a:endParaRPr lang="ru-RU" dirty="0"/>
          </a:p>
        </p:txBody>
      </p:sp>
    </p:spTree>
    <p:extLst>
      <p:ext uri="{BB962C8B-B14F-4D97-AF65-F5344CB8AC3E}">
        <p14:creationId xmlns:p14="http://schemas.microsoft.com/office/powerpoint/2010/main" val="2090940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150953"/>
          </a:xfrm>
        </p:spPr>
        <p:txBody>
          <a:bodyPr>
            <a:normAutofit fontScale="90000"/>
          </a:bodyPr>
          <a:lstStyle/>
          <a:p>
            <a:endParaRPr lang="ru-RU" dirty="0"/>
          </a:p>
        </p:txBody>
      </p:sp>
      <p:sp>
        <p:nvSpPr>
          <p:cNvPr id="3" name="Объект 2"/>
          <p:cNvSpPr>
            <a:spLocks noGrp="1"/>
          </p:cNvSpPr>
          <p:nvPr>
            <p:ph idx="1"/>
          </p:nvPr>
        </p:nvSpPr>
        <p:spPr>
          <a:xfrm>
            <a:off x="2589212" y="862149"/>
            <a:ext cx="8915400" cy="5049073"/>
          </a:xfrm>
        </p:spPr>
        <p:txBody>
          <a:bodyPr/>
          <a:lstStyle/>
          <a:p>
            <a:r>
              <a:rPr lang="ru-RU" dirty="0"/>
              <a:t>Что нужно взять на период после родов в роддом для мамы:</a:t>
            </a:r>
          </a:p>
          <a:p>
            <a:r>
              <a:rPr lang="ru-RU" dirty="0"/>
              <a:t>ночная рубашка;</a:t>
            </a:r>
          </a:p>
          <a:p>
            <a:r>
              <a:rPr lang="ru-RU" dirty="0"/>
              <a:t>халат (х/б);</a:t>
            </a:r>
          </a:p>
          <a:p>
            <a:r>
              <a:rPr lang="ru-RU" dirty="0"/>
              <a:t>одноразовые послеродовые трусы;</a:t>
            </a:r>
          </a:p>
          <a:p>
            <a:r>
              <a:rPr lang="ru-RU" dirty="0"/>
              <a:t>послеродовые прокладки;</a:t>
            </a:r>
          </a:p>
          <a:p>
            <a:r>
              <a:rPr lang="ru-RU" dirty="0"/>
              <a:t>послеродовой бандаж;</a:t>
            </a:r>
          </a:p>
          <a:p>
            <a:r>
              <a:rPr lang="ru-RU" dirty="0"/>
              <a:t>бюстгальтер для кормления;</a:t>
            </a:r>
          </a:p>
          <a:p>
            <a:r>
              <a:rPr lang="ru-RU" dirty="0"/>
              <a:t>одноразовые вкладыши в бюстгальтер;</a:t>
            </a:r>
          </a:p>
          <a:p>
            <a:r>
              <a:rPr lang="ru-RU" dirty="0"/>
              <a:t>силиконовые накладки для сосков (если есть проблема втянутых или плоских сосков);</a:t>
            </a:r>
          </a:p>
          <a:p>
            <a:r>
              <a:rPr lang="ru-RU" dirty="0"/>
              <a:t>крем для сосков</a:t>
            </a:r>
          </a:p>
          <a:p>
            <a:endParaRPr lang="ru-RU" dirty="0"/>
          </a:p>
        </p:txBody>
      </p:sp>
    </p:spTree>
    <p:extLst>
      <p:ext uri="{BB962C8B-B14F-4D97-AF65-F5344CB8AC3E}">
        <p14:creationId xmlns:p14="http://schemas.microsoft.com/office/powerpoint/2010/main" val="1097040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873764"/>
          </a:xfrm>
        </p:spPr>
        <p:txBody>
          <a:bodyPr>
            <a:normAutofit fontScale="90000"/>
          </a:bodyPr>
          <a:lstStyle/>
          <a:p>
            <a:r>
              <a:rPr lang="ru-RU" b="1"/>
              <a:t>Что нужно взять в роддом для малыша? </a:t>
            </a:r>
            <a:r>
              <a:rPr lang="ru-RU" b="1" dirty="0"/>
              <a:t>Список прост</a:t>
            </a:r>
            <a:br>
              <a:rPr lang="ru-RU" b="1" dirty="0"/>
            </a:br>
            <a:endParaRPr lang="ru-RU" dirty="0"/>
          </a:p>
        </p:txBody>
      </p:sp>
      <p:sp>
        <p:nvSpPr>
          <p:cNvPr id="3" name="Объект 2"/>
          <p:cNvSpPr>
            <a:spLocks noGrp="1"/>
          </p:cNvSpPr>
          <p:nvPr>
            <p:ph idx="1"/>
          </p:nvPr>
        </p:nvSpPr>
        <p:spPr>
          <a:xfrm>
            <a:off x="2589212" y="1724297"/>
            <a:ext cx="8915400" cy="4186925"/>
          </a:xfrm>
        </p:spPr>
        <p:txBody>
          <a:bodyPr/>
          <a:lstStyle/>
          <a:p>
            <a:r>
              <a:rPr lang="ru-RU" dirty="0"/>
              <a:t>подгузники;</a:t>
            </a:r>
          </a:p>
          <a:p>
            <a:r>
              <a:rPr lang="ru-RU" dirty="0"/>
              <a:t>крем под подгузник;</a:t>
            </a:r>
          </a:p>
          <a:p>
            <a:r>
              <a:rPr lang="ru-RU" dirty="0"/>
              <a:t>детское мыло;</a:t>
            </a:r>
          </a:p>
          <a:p>
            <a:r>
              <a:rPr lang="ru-RU" dirty="0"/>
              <a:t>детские ножницы с закругленными лезвиями</a:t>
            </a:r>
          </a:p>
          <a:p>
            <a:endParaRPr lang="ru-RU" dirty="0"/>
          </a:p>
        </p:txBody>
      </p:sp>
      <p:pic>
        <p:nvPicPr>
          <p:cNvPr id="4" name="Рисунок 3"/>
          <p:cNvPicPr>
            <a:picLocks noChangeAspect="1"/>
          </p:cNvPicPr>
          <p:nvPr/>
        </p:nvPicPr>
        <p:blipFill>
          <a:blip r:embed="rId2"/>
          <a:stretch>
            <a:fillRect/>
          </a:stretch>
        </p:blipFill>
        <p:spPr>
          <a:xfrm>
            <a:off x="3524493" y="3817759"/>
            <a:ext cx="5292935" cy="2447109"/>
          </a:xfrm>
          <a:prstGeom prst="rect">
            <a:avLst/>
          </a:prstGeom>
        </p:spPr>
      </p:pic>
    </p:spTree>
    <p:extLst>
      <p:ext uri="{BB962C8B-B14F-4D97-AF65-F5344CB8AC3E}">
        <p14:creationId xmlns:p14="http://schemas.microsoft.com/office/powerpoint/2010/main" val="3488735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211913"/>
          </a:xfrm>
        </p:spPr>
        <p:txBody>
          <a:bodyPr>
            <a:normAutofit fontScale="90000"/>
          </a:bodyPr>
          <a:lstStyle/>
          <a:p>
            <a:endParaRPr lang="ru-RU" dirty="0"/>
          </a:p>
        </p:txBody>
      </p:sp>
      <p:sp>
        <p:nvSpPr>
          <p:cNvPr id="3" name="Объект 2"/>
          <p:cNvSpPr>
            <a:spLocks noGrp="1"/>
          </p:cNvSpPr>
          <p:nvPr>
            <p:ph idx="1"/>
          </p:nvPr>
        </p:nvSpPr>
        <p:spPr>
          <a:xfrm>
            <a:off x="2589212" y="1114697"/>
            <a:ext cx="8915400" cy="4796525"/>
          </a:xfrm>
        </p:spPr>
        <p:txBody>
          <a:bodyPr/>
          <a:lstStyle/>
          <a:p>
            <a:r>
              <a:rPr lang="ru-RU" dirty="0"/>
              <a:t>Подгузник.</a:t>
            </a:r>
          </a:p>
          <a:p>
            <a:r>
              <a:rPr lang="ru-RU" dirty="0"/>
              <a:t>Вещи для малыша (летом — </a:t>
            </a:r>
            <a:r>
              <a:rPr lang="ru-RU" dirty="0" err="1"/>
              <a:t>боди</a:t>
            </a:r>
            <a:r>
              <a:rPr lang="ru-RU" dirty="0"/>
              <a:t>, слип, чепчик, пеленка, зимой — шапка, комбинезон или конверт). Все в нескольких экземплярах!</a:t>
            </a:r>
          </a:p>
          <a:p>
            <a:r>
              <a:rPr lang="ru-RU" dirty="0"/>
              <a:t>Одежда и обувь для мамы( на выписку )</a:t>
            </a:r>
          </a:p>
          <a:p>
            <a:endParaRPr lang="ru-RU" dirty="0"/>
          </a:p>
        </p:txBody>
      </p:sp>
      <p:pic>
        <p:nvPicPr>
          <p:cNvPr id="4" name="Рисунок 3"/>
          <p:cNvPicPr>
            <a:picLocks noChangeAspect="1"/>
          </p:cNvPicPr>
          <p:nvPr/>
        </p:nvPicPr>
        <p:blipFill>
          <a:blip r:embed="rId2"/>
          <a:stretch>
            <a:fillRect/>
          </a:stretch>
        </p:blipFill>
        <p:spPr>
          <a:xfrm>
            <a:off x="2799806" y="2786743"/>
            <a:ext cx="7206343" cy="3614057"/>
          </a:xfrm>
          <a:prstGeom prst="rect">
            <a:avLst/>
          </a:prstGeom>
        </p:spPr>
      </p:pic>
    </p:spTree>
    <p:extLst>
      <p:ext uri="{BB962C8B-B14F-4D97-AF65-F5344CB8AC3E}">
        <p14:creationId xmlns:p14="http://schemas.microsoft.com/office/powerpoint/2010/main" val="2635948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a:t>Периоды родов и их продолжительность. </a:t>
            </a:r>
            <a:br>
              <a:rPr lang="ru-RU" sz="2400" dirty="0"/>
            </a:br>
            <a:r>
              <a:rPr lang="ru-RU" sz="2400" dirty="0"/>
              <a:t>Поведение во время родов. </a:t>
            </a:r>
            <a:br>
              <a:rPr lang="ru-RU" sz="2400" dirty="0"/>
            </a:br>
            <a:r>
              <a:rPr lang="ru-RU" sz="2400" dirty="0"/>
              <a:t>Обучение различным способам дыхания и приемам обезболивания для благополучного течения родов</a:t>
            </a:r>
          </a:p>
        </p:txBody>
      </p:sp>
      <p:sp>
        <p:nvSpPr>
          <p:cNvPr id="3" name="Объект 2"/>
          <p:cNvSpPr>
            <a:spLocks noGrp="1"/>
          </p:cNvSpPr>
          <p:nvPr>
            <p:ph idx="1"/>
          </p:nvPr>
        </p:nvSpPr>
        <p:spPr>
          <a:xfrm>
            <a:off x="2589212" y="2368730"/>
            <a:ext cx="8915400" cy="3892733"/>
          </a:xfrm>
        </p:spPr>
        <p:txBody>
          <a:bodyPr/>
          <a:lstStyle/>
          <a:p>
            <a:r>
              <a:rPr lang="ru-RU" b="1" dirty="0"/>
              <a:t>Процесс родов делится на три периода:</a:t>
            </a:r>
          </a:p>
          <a:p>
            <a:r>
              <a:rPr lang="ru-RU" b="1" dirty="0"/>
              <a:t>Период раскрытия</a:t>
            </a:r>
            <a:r>
              <a:rPr lang="ru-RU" dirty="0"/>
              <a:t>. В результате регулярных схваток (непроизвольного сокращения мышц матки) происходит раскрытие шейки матки.</a:t>
            </a:r>
          </a:p>
          <a:p>
            <a:r>
              <a:rPr lang="ru-RU" b="1" dirty="0"/>
              <a:t>Период изгнания плода</a:t>
            </a:r>
            <a:r>
              <a:rPr lang="ru-RU" dirty="0"/>
              <a:t> из полости матки. К схваткам присоединяются потуги — произвольные (то есть контролируемые роженицей) сокращения мышц брюшного пресса. Ребенок продвигается по родовым путям и рождается на свет.</a:t>
            </a:r>
          </a:p>
          <a:p>
            <a:r>
              <a:rPr lang="ru-RU" b="1" dirty="0"/>
              <a:t>Последовый период</a:t>
            </a:r>
            <a:r>
              <a:rPr lang="ru-RU" dirty="0"/>
              <a:t>. Происходит рождение плаценты и оболочек.</a:t>
            </a:r>
          </a:p>
          <a:p>
            <a:endParaRPr lang="ru-RU" dirty="0"/>
          </a:p>
        </p:txBody>
      </p:sp>
    </p:spTree>
    <p:extLst>
      <p:ext uri="{BB962C8B-B14F-4D97-AF65-F5344CB8AC3E}">
        <p14:creationId xmlns:p14="http://schemas.microsoft.com/office/powerpoint/2010/main" val="1950575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2592925" y="301658"/>
            <a:ext cx="8911687" cy="322452"/>
          </a:xfrm>
        </p:spPr>
        <p:txBody>
          <a:bodyPr>
            <a:normAutofit fontScale="90000"/>
          </a:bodyPr>
          <a:lstStyle/>
          <a:p>
            <a:endParaRPr lang="ru-RU" dirty="0"/>
          </a:p>
        </p:txBody>
      </p:sp>
      <p:sp>
        <p:nvSpPr>
          <p:cNvPr id="3" name="Объект 2"/>
          <p:cNvSpPr>
            <a:spLocks noGrp="1"/>
          </p:cNvSpPr>
          <p:nvPr>
            <p:ph idx="1"/>
          </p:nvPr>
        </p:nvSpPr>
        <p:spPr>
          <a:xfrm>
            <a:off x="2589212" y="624110"/>
            <a:ext cx="8915400" cy="5946372"/>
          </a:xfrm>
        </p:spPr>
        <p:txBody>
          <a:bodyPr>
            <a:normAutofit/>
          </a:bodyPr>
          <a:lstStyle/>
          <a:p>
            <a:r>
              <a:rPr lang="ru-RU" dirty="0"/>
              <a:t>О том, что роды уже начались или вот-вот начнутся, свидетельствует появление регулярных схваток и/или излитие околоплодных вод. Схватки – это непроизвольные периодические сокращения мышц матки, направленные на укорочение и раскрытие шейки матки</a:t>
            </a:r>
          </a:p>
          <a:p>
            <a:r>
              <a:rPr lang="ru-RU" dirty="0"/>
              <a:t>Период раскрытия является самым продолжительным в процессе родов. При естественном течении родов этот период продолжается у первородящих 10-11 часов, у повторнородящих — 6-7 часов.</a:t>
            </a:r>
          </a:p>
          <a:p>
            <a:r>
              <a:rPr lang="ru-RU" dirty="0"/>
              <a:t>В начале этого периода возникают регулярные схватки, которые длятся 15-20 секунд с интервалом около 15 минут. По мере раскрытия шейки матки схватки усиливаются, становятся более длительными, а интервалы между ними укорачиваются. Когда перерыв между схватками составит 10 минут, нужно ехать в родильный дом.</a:t>
            </a:r>
          </a:p>
          <a:p>
            <a:r>
              <a:rPr lang="ru-RU" dirty="0"/>
              <a:t>В период раскрытия рекомендуется ходить, двигаться, правильно дышать, принимать теплый душ или ванну. Эти меры способствуют более быстрому раскрытию шейки матки, уменьшая при этом болевые ощущения. Можно попросить мужа или акушерку сделать массаж поясничного отдела – это снизит неприятные ощущения от схваток.</a:t>
            </a:r>
          </a:p>
        </p:txBody>
      </p:sp>
    </p:spTree>
    <p:extLst>
      <p:ext uri="{BB962C8B-B14F-4D97-AF65-F5344CB8AC3E}">
        <p14:creationId xmlns:p14="http://schemas.microsoft.com/office/powerpoint/2010/main" val="1003607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2592925" y="499621"/>
            <a:ext cx="8911687" cy="124489"/>
          </a:xfrm>
        </p:spPr>
        <p:txBody>
          <a:bodyPr>
            <a:normAutofit fontScale="90000"/>
          </a:bodyPr>
          <a:lstStyle/>
          <a:p>
            <a:endParaRPr lang="ru-RU" dirty="0"/>
          </a:p>
        </p:txBody>
      </p:sp>
      <p:sp>
        <p:nvSpPr>
          <p:cNvPr id="3" name="Объект 2"/>
          <p:cNvSpPr>
            <a:spLocks noGrp="1"/>
          </p:cNvSpPr>
          <p:nvPr>
            <p:ph idx="1"/>
          </p:nvPr>
        </p:nvSpPr>
        <p:spPr>
          <a:xfrm>
            <a:off x="2589212" y="735291"/>
            <a:ext cx="8915400" cy="5524107"/>
          </a:xfrm>
        </p:spPr>
        <p:txBody>
          <a:bodyPr>
            <a:normAutofit fontScale="92500"/>
          </a:bodyPr>
          <a:lstStyle/>
          <a:p>
            <a:pPr marL="0" indent="0">
              <a:buNone/>
            </a:pPr>
            <a:r>
              <a:rPr lang="ru-RU" b="1" dirty="0"/>
              <a:t>Второй период родов</a:t>
            </a:r>
          </a:p>
          <a:p>
            <a:r>
              <a:rPr lang="ru-RU" dirty="0"/>
              <a:t>Большинство женщин сходятся во мнении, что конец фазы раскрытия, до наступления второго периода родов – самый сложный. Схватки становятся частыми и болезненными, анестезия к этому моменту обычно перестает действовать, накапливается усталость, тужиться еще нельзя. Состояние многих женщин в этот момент описывается одной единственной фразой: «Все! Больше не могу!». Утешает только то, что длится он недолго</a:t>
            </a:r>
          </a:p>
          <a:p>
            <a:r>
              <a:rPr lang="ru-RU" dirty="0"/>
              <a:t>После полного раскрытия шейки матки врач разрешает роженице тужиться. Женщина обычно сама ощущает сильные позывы «вытолкнуть» ребенка из родовых путей. Эти позывы называются потугами</a:t>
            </a:r>
          </a:p>
          <a:p>
            <a:r>
              <a:rPr lang="ru-RU" dirty="0"/>
              <a:t>Чтобы потуги были эффективными, необходимо правильно тужиться и правильно дышать. Перед потугой надо набрать побольше воздуха в легкие, задержать дыхание и постараться эффективно </a:t>
            </a:r>
            <a:r>
              <a:rPr lang="ru-RU" dirty="0" err="1"/>
              <a:t>потужиться</a:t>
            </a:r>
            <a:r>
              <a:rPr lang="ru-RU" dirty="0"/>
              <a:t>. Между потугами также нужно расслабляться и отдыхать.</a:t>
            </a:r>
          </a:p>
          <a:p>
            <a:r>
              <a:rPr lang="ru-RU" dirty="0"/>
              <a:t>Второй период родов длится от 15 минут до двух часов, причем у повторнородящих этот этап короче, чем у первородящих. В этот период врачи особенно внимательно следят за состоянием мамы и плода (регулярно выслушивают сердцебиения и т.д.).</a:t>
            </a:r>
          </a:p>
          <a:p>
            <a:endParaRPr lang="ru-RU" dirty="0"/>
          </a:p>
          <a:p>
            <a:endParaRPr lang="ru-RU" dirty="0"/>
          </a:p>
        </p:txBody>
      </p:sp>
    </p:spTree>
    <p:extLst>
      <p:ext uri="{BB962C8B-B14F-4D97-AF65-F5344CB8AC3E}">
        <p14:creationId xmlns:p14="http://schemas.microsoft.com/office/powerpoint/2010/main" val="1517756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2592925" y="320511"/>
            <a:ext cx="8911687" cy="303599"/>
          </a:xfrm>
        </p:spPr>
        <p:txBody>
          <a:bodyPr>
            <a:normAutofit fontScale="90000"/>
          </a:bodyPr>
          <a:lstStyle/>
          <a:p>
            <a:endParaRPr lang="ru-RU" dirty="0"/>
          </a:p>
        </p:txBody>
      </p:sp>
      <p:sp>
        <p:nvSpPr>
          <p:cNvPr id="3" name="Объект 2"/>
          <p:cNvSpPr>
            <a:spLocks noGrp="1"/>
          </p:cNvSpPr>
          <p:nvPr>
            <p:ph idx="1"/>
          </p:nvPr>
        </p:nvSpPr>
        <p:spPr>
          <a:xfrm>
            <a:off x="2589212" y="744718"/>
            <a:ext cx="8915400" cy="5166504"/>
          </a:xfrm>
        </p:spPr>
        <p:txBody>
          <a:bodyPr/>
          <a:lstStyle/>
          <a:p>
            <a:pPr marL="0" indent="0">
              <a:buNone/>
            </a:pPr>
            <a:r>
              <a:rPr lang="ru-RU" b="1" dirty="0"/>
              <a:t>Третий период родов</a:t>
            </a:r>
          </a:p>
          <a:p>
            <a:r>
              <a:rPr lang="ru-RU" dirty="0"/>
              <a:t>Последний период родов – рождение последа — самый короткий. Обычно послед рождается через 10-20 минут после рождения ребенка. Возможно, для этого маме потребуется немного </a:t>
            </a:r>
            <a:r>
              <a:rPr lang="ru-RU" dirty="0" err="1"/>
              <a:t>потужиться</a:t>
            </a:r>
            <a:r>
              <a:rPr lang="ru-RU" dirty="0"/>
              <a:t>.</a:t>
            </a:r>
          </a:p>
          <a:p>
            <a:r>
              <a:rPr lang="ru-RU" dirty="0"/>
              <a:t>Если послед не отделяется более 30 минут врачи диагностируют задержку плаценты в матке и начинают предпринимать экстренные меры.</a:t>
            </a:r>
          </a:p>
          <a:p>
            <a:r>
              <a:rPr lang="ru-RU" dirty="0"/>
              <a:t>На этом процесс родов заканчивается, а для мамы и малыша начинается новая жизнь. 2 ч в родовом отделении. Далее перевод в послеродовое отделение в палату вместе с малышом. </a:t>
            </a:r>
          </a:p>
          <a:p>
            <a:endParaRPr lang="ru-RU" dirty="0"/>
          </a:p>
          <a:p>
            <a:endParaRPr lang="ru-RU" dirty="0"/>
          </a:p>
        </p:txBody>
      </p:sp>
      <p:pic>
        <p:nvPicPr>
          <p:cNvPr id="4" name="Рисунок 3"/>
          <p:cNvPicPr>
            <a:picLocks noChangeAspect="1"/>
          </p:cNvPicPr>
          <p:nvPr/>
        </p:nvPicPr>
        <p:blipFill>
          <a:blip r:embed="rId2"/>
          <a:stretch>
            <a:fillRect/>
          </a:stretch>
        </p:blipFill>
        <p:spPr>
          <a:xfrm>
            <a:off x="4978543" y="4136571"/>
            <a:ext cx="3381685" cy="2499360"/>
          </a:xfrm>
          <a:prstGeom prst="rect">
            <a:avLst/>
          </a:prstGeom>
        </p:spPr>
      </p:pic>
    </p:spTree>
    <p:extLst>
      <p:ext uri="{BB962C8B-B14F-4D97-AF65-F5344CB8AC3E}">
        <p14:creationId xmlns:p14="http://schemas.microsoft.com/office/powerpoint/2010/main" val="550329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2592925" y="435429"/>
            <a:ext cx="8911687" cy="188681"/>
          </a:xfrm>
        </p:spPr>
        <p:txBody>
          <a:bodyPr>
            <a:normAutofit fontScale="90000"/>
          </a:bodyPr>
          <a:lstStyle/>
          <a:p>
            <a:endParaRPr lang="ru-RU" dirty="0"/>
          </a:p>
        </p:txBody>
      </p:sp>
      <p:sp>
        <p:nvSpPr>
          <p:cNvPr id="3" name="Объект 2"/>
          <p:cNvSpPr>
            <a:spLocks noGrp="1"/>
          </p:cNvSpPr>
          <p:nvPr>
            <p:ph idx="1"/>
          </p:nvPr>
        </p:nvSpPr>
        <p:spPr>
          <a:xfrm>
            <a:off x="2589212" y="624110"/>
            <a:ext cx="8915400" cy="5254176"/>
          </a:xfrm>
        </p:spPr>
        <p:txBody>
          <a:bodyPr>
            <a:normAutofit/>
          </a:bodyPr>
          <a:lstStyle/>
          <a:p>
            <a:r>
              <a:rPr lang="ru-RU" b="1" dirty="0"/>
              <a:t>Правильное дыхание во время родов позволяет облегчить протекание схваток и улучшить самочувствие матери и ребенка. При подготовке к родам дыханию, упражнениям и различным методикам поведения на схватках уделяется большое внимание. Почему так важно правильно дышать во время схваток и какова техника дыхания при родах?</a:t>
            </a:r>
          </a:p>
          <a:p>
            <a:r>
              <a:rPr lang="ru-RU" dirty="0"/>
              <a:t>Испытывая нарастающую боль во время схваток, будущая мама нервничает, ее пульс учащается, дыхание сбивается, женщина уже не контролирует ситуацию и не может облегчить свое состояние — от этого боль усиливается, а раскрытие шейки матки тормозится. Но если нормализовать дыхание при схватках и родах, ситуация изменится. Самый простой способ увидеть, каким должно и каким не должно быть дыхание во время родов, — видео. В Сети сейчас выложено много обучающих уроков для подготовки к родам. Дыхание на </a:t>
            </a:r>
            <a:r>
              <a:rPr lang="ru-RU" dirty="0" err="1"/>
              <a:t>видеопоказано</a:t>
            </a:r>
            <a:r>
              <a:rPr lang="ru-RU" dirty="0"/>
              <a:t> и для периода схваток, и для периода потуг</a:t>
            </a:r>
          </a:p>
          <a:p>
            <a:endParaRPr lang="ru-RU" dirty="0"/>
          </a:p>
        </p:txBody>
      </p:sp>
    </p:spTree>
    <p:extLst>
      <p:ext uri="{BB962C8B-B14F-4D97-AF65-F5344CB8AC3E}">
        <p14:creationId xmlns:p14="http://schemas.microsoft.com/office/powerpoint/2010/main" val="1550788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2592925" y="304800"/>
            <a:ext cx="8911687" cy="319310"/>
          </a:xfrm>
        </p:spPr>
        <p:txBody>
          <a:bodyPr>
            <a:normAutofit fontScale="90000"/>
          </a:bodyPr>
          <a:lstStyle/>
          <a:p>
            <a:endParaRPr lang="ru-RU" dirty="0"/>
          </a:p>
        </p:txBody>
      </p:sp>
      <p:sp>
        <p:nvSpPr>
          <p:cNvPr id="3" name="Объект 2"/>
          <p:cNvSpPr>
            <a:spLocks noGrp="1"/>
          </p:cNvSpPr>
          <p:nvPr>
            <p:ph idx="1"/>
          </p:nvPr>
        </p:nvSpPr>
        <p:spPr>
          <a:xfrm>
            <a:off x="2589212" y="383177"/>
            <a:ext cx="8915400" cy="5528045"/>
          </a:xfrm>
        </p:spPr>
        <p:txBody>
          <a:bodyPr>
            <a:normAutofit/>
          </a:bodyPr>
          <a:lstStyle/>
          <a:p>
            <a:r>
              <a:rPr lang="ru-RU" b="1" dirty="0"/>
              <a:t>Правильное дыхание при родах обеспечивает:</a:t>
            </a:r>
          </a:p>
          <a:p>
            <a:r>
              <a:rPr lang="ru-RU" dirty="0"/>
              <a:t>ускорение родовой деятельности. Женщина, которая дышит правильно, не зацикливается на боли, а контролирует чередование вдохов и выдохов, благодаря чему быстрее раскрывается шейка матки;</a:t>
            </a:r>
          </a:p>
          <a:p>
            <a:r>
              <a:rPr lang="ru-RU" dirty="0"/>
              <a:t>расслабление мышц. Размеренное дыхание способствует расслаблению мышц, а значит, облегчает родовую деятельность;</a:t>
            </a:r>
          </a:p>
          <a:p>
            <a:r>
              <a:rPr lang="ru-RU" dirty="0"/>
              <a:t>уменьшение боли. Если мышцы «сжаты в комок», при каждом сокращении матки боль усиливается. При расслабленных мышцах болевые ощущения уменьшаются;</a:t>
            </a:r>
          </a:p>
          <a:p>
            <a:r>
              <a:rPr lang="ru-RU" dirty="0"/>
              <a:t>насыщение организма кислородом. Правильное дыхание позволяет активно снабжать кислородом все мышцы, испытывающие во время родов усиленную нагрузку, а также самого малыша.</a:t>
            </a:r>
          </a:p>
          <a:p>
            <a:br>
              <a:rPr lang="ru-RU" dirty="0"/>
            </a:br>
            <a:endParaRPr lang="ru-RU" dirty="0"/>
          </a:p>
        </p:txBody>
      </p:sp>
    </p:spTree>
    <p:extLst>
      <p:ext uri="{BB962C8B-B14F-4D97-AF65-F5344CB8AC3E}">
        <p14:creationId xmlns:p14="http://schemas.microsoft.com/office/powerpoint/2010/main" val="2257143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lnSpcReduction="10000"/>
          </a:bodyPr>
          <a:lstStyle/>
          <a:p>
            <a:r>
              <a:rPr lang="ru-RU" dirty="0"/>
              <a:t>При подготовке к родам дыхание должно быть размеренным. Пока схватки еще не такие сильные, необходимо медленно вдыхать воздух (на четыре счета) и еще более медленно выдыхать (считая при этом до шести).</a:t>
            </a:r>
          </a:p>
          <a:p>
            <a:r>
              <a:rPr lang="ru-RU" dirty="0"/>
              <a:t>Когда схватки становятся интенсивными, так размеренно дышать уже невозможно. В этом случае необходимо применять дыхание по-собачьи. При родах эта техника позволяет без лишнего напряжения перетерпеть самые сильные схватки. Собачье дыхание — это частое поверхностное дыхание с открытым ртом. Начинать дышать по-собачьи нужно, когда схватка только начинается. Чем интенсивнее схватка, тем чаще надо дышать. В конце схватки, когда боль отступает, необходимо сделать глубокий вдох и плавный длительный выдох. Чтобы научиться дыханию при родах, </a:t>
            </a:r>
            <a:r>
              <a:rPr lang="ru-RU" dirty="0" err="1"/>
              <a:t>видеоуроки</a:t>
            </a:r>
            <a:r>
              <a:rPr lang="ru-RU" dirty="0"/>
              <a:t> и техники дыхания надо изучить заранее и неоднократно потренироваться в их применении дома.</a:t>
            </a:r>
          </a:p>
        </p:txBody>
      </p:sp>
    </p:spTree>
    <p:extLst>
      <p:ext uri="{BB962C8B-B14F-4D97-AF65-F5344CB8AC3E}">
        <p14:creationId xmlns:p14="http://schemas.microsoft.com/office/powerpoint/2010/main" val="955307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2592925" y="191589"/>
            <a:ext cx="8911687" cy="432521"/>
          </a:xfrm>
        </p:spPr>
        <p:txBody>
          <a:bodyPr>
            <a:normAutofit fontScale="90000"/>
          </a:bodyPr>
          <a:lstStyle/>
          <a:p>
            <a:endParaRPr lang="ru-RU"/>
          </a:p>
        </p:txBody>
      </p:sp>
      <p:sp>
        <p:nvSpPr>
          <p:cNvPr id="3" name="Объект 2"/>
          <p:cNvSpPr>
            <a:spLocks noGrp="1"/>
          </p:cNvSpPr>
          <p:nvPr>
            <p:ph idx="1"/>
          </p:nvPr>
        </p:nvSpPr>
        <p:spPr>
          <a:xfrm>
            <a:off x="2589212" y="496389"/>
            <a:ext cx="8915400" cy="5414833"/>
          </a:xfrm>
        </p:spPr>
        <p:txBody>
          <a:bodyPr/>
          <a:lstStyle/>
          <a:p>
            <a:r>
              <a:rPr lang="ru-RU" dirty="0"/>
              <a:t>Дыханием и поведением роженицы во время потуг обычно управляет акушерка: она подсказывает, когда и как тужиться, а когда нужно «продышать» потугу. Если говорить об общих принципах, то дыхание во время потуги выглядит следующим образом: глубокий вдох носом и выдох ртом, резкий, направленный на матку и выталкивание ребенка, а не в голову.</a:t>
            </a:r>
          </a:p>
        </p:txBody>
      </p:sp>
      <p:pic>
        <p:nvPicPr>
          <p:cNvPr id="4" name="Рисунок 3"/>
          <p:cNvPicPr>
            <a:picLocks noChangeAspect="1"/>
          </p:cNvPicPr>
          <p:nvPr/>
        </p:nvPicPr>
        <p:blipFill>
          <a:blip r:embed="rId2"/>
          <a:stretch>
            <a:fillRect/>
          </a:stretch>
        </p:blipFill>
        <p:spPr>
          <a:xfrm>
            <a:off x="4145550" y="2836524"/>
            <a:ext cx="4371431" cy="3283704"/>
          </a:xfrm>
          <a:prstGeom prst="rect">
            <a:avLst/>
          </a:prstGeom>
        </p:spPr>
      </p:pic>
    </p:spTree>
    <p:extLst>
      <p:ext uri="{BB962C8B-B14F-4D97-AF65-F5344CB8AC3E}">
        <p14:creationId xmlns:p14="http://schemas.microsoft.com/office/powerpoint/2010/main" val="513066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45719"/>
          </a:xfrm>
        </p:spPr>
        <p:txBody>
          <a:bodyPr>
            <a:normAutofit fontScale="90000"/>
          </a:bodyPr>
          <a:lstStyle/>
          <a:p>
            <a:endParaRPr lang="ru-RU" dirty="0"/>
          </a:p>
        </p:txBody>
      </p:sp>
      <p:sp>
        <p:nvSpPr>
          <p:cNvPr id="3" name="Объект 2"/>
          <p:cNvSpPr>
            <a:spLocks noGrp="1"/>
          </p:cNvSpPr>
          <p:nvPr>
            <p:ph idx="1"/>
          </p:nvPr>
        </p:nvSpPr>
        <p:spPr>
          <a:xfrm>
            <a:off x="2589212" y="1166949"/>
            <a:ext cx="8915400" cy="5233851"/>
          </a:xfrm>
        </p:spPr>
        <p:txBody>
          <a:bodyPr>
            <a:normAutofit fontScale="92500" lnSpcReduction="20000"/>
          </a:bodyPr>
          <a:lstStyle/>
          <a:p>
            <a:r>
              <a:rPr lang="ru-RU" b="1" dirty="0"/>
              <a:t>Физиология послеродового периода: что происходит в организме?</a:t>
            </a:r>
          </a:p>
          <a:p>
            <a:r>
              <a:rPr lang="ru-RU" dirty="0"/>
              <a:t>интенсивно перестраиваются нервная, эндокринная, сердечно-сосудистая, мочевыделительная, пищеварительная, иммунная системы организма;</a:t>
            </a:r>
          </a:p>
          <a:p>
            <a:r>
              <a:rPr lang="ru-RU" dirty="0"/>
              <a:t>нормализуется объем легких;</a:t>
            </a:r>
          </a:p>
          <a:p>
            <a:r>
              <a:rPr lang="ru-RU" dirty="0"/>
              <a:t>уменьшается скорость кровотока;</a:t>
            </a:r>
          </a:p>
          <a:p>
            <a:r>
              <a:rPr lang="ru-RU" dirty="0"/>
              <a:t>снижается концентрация гормонов в крови, вырабатываемых плацентой (эстрогенов и прогестеронов);</a:t>
            </a:r>
          </a:p>
          <a:p>
            <a:r>
              <a:rPr lang="ru-RU" dirty="0"/>
              <a:t>увеличивается концентрация пролактинов в крови (т.к. женщина начинает кормить ребенка);</a:t>
            </a:r>
          </a:p>
          <a:p>
            <a:r>
              <a:rPr lang="ru-RU" dirty="0"/>
              <a:t>увеличиваются и набухают молочные железы, появляется молозиво, затем — грудное молоко;</a:t>
            </a:r>
          </a:p>
          <a:p>
            <a:r>
              <a:rPr lang="ru-RU" dirty="0"/>
              <a:t>матка уменьшается в размерах (от 500 </a:t>
            </a:r>
            <a:r>
              <a:rPr lang="ru-RU" dirty="0" err="1"/>
              <a:t>гр</a:t>
            </a:r>
            <a:r>
              <a:rPr lang="ru-RU" dirty="0"/>
              <a:t> в день родов до 50-70 </a:t>
            </a:r>
            <a:r>
              <a:rPr lang="ru-RU" dirty="0" err="1"/>
              <a:t>гр</a:t>
            </a:r>
            <a:r>
              <a:rPr lang="ru-RU" dirty="0"/>
              <a:t> через 2 месяца после родов).</a:t>
            </a:r>
          </a:p>
          <a:p>
            <a:r>
              <a:rPr lang="ru-RU" dirty="0"/>
              <a:t>После рождения ребенка внутренние стенки матки представляют собой раневую поверхность, процесс заживления которой заканчивается примерно через 3 недели после родов. В этот период идет активное выделение из матки отживших тканей, сгустков крови, тромбов, </a:t>
            </a:r>
            <a:r>
              <a:rPr lang="ru-RU" dirty="0" err="1"/>
              <a:t>лохий</a:t>
            </a:r>
            <a:r>
              <a:rPr lang="ru-RU" dirty="0"/>
              <a:t>. При этом могут отмечаться схваткообразные боли внизу живота — особенно при кормлении.</a:t>
            </a:r>
          </a:p>
          <a:p>
            <a:endParaRPr lang="ru-RU" dirty="0"/>
          </a:p>
        </p:txBody>
      </p:sp>
    </p:spTree>
    <p:extLst>
      <p:ext uri="{BB962C8B-B14F-4D97-AF65-F5344CB8AC3E}">
        <p14:creationId xmlns:p14="http://schemas.microsoft.com/office/powerpoint/2010/main" val="3950050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124827"/>
          </a:xfrm>
        </p:spPr>
        <p:txBody>
          <a:bodyPr>
            <a:normAutofit fontScale="90000"/>
          </a:bodyPr>
          <a:lstStyle/>
          <a:p>
            <a:endParaRPr lang="ru-RU" dirty="0"/>
          </a:p>
        </p:txBody>
      </p:sp>
      <p:sp>
        <p:nvSpPr>
          <p:cNvPr id="3" name="Объект 2"/>
          <p:cNvSpPr>
            <a:spLocks noGrp="1"/>
          </p:cNvSpPr>
          <p:nvPr>
            <p:ph idx="1"/>
          </p:nvPr>
        </p:nvSpPr>
        <p:spPr>
          <a:xfrm>
            <a:off x="2589212" y="853440"/>
            <a:ext cx="8915400" cy="5057782"/>
          </a:xfrm>
        </p:spPr>
        <p:txBody>
          <a:bodyPr/>
          <a:lstStyle/>
          <a:p>
            <a:r>
              <a:rPr lang="ru-RU" b="1" dirty="0"/>
              <a:t>Происходит некоторое снижение качества жизни, включающее:</a:t>
            </a:r>
            <a:endParaRPr lang="ru-RU" dirty="0"/>
          </a:p>
          <a:p>
            <a:r>
              <a:rPr lang="ru-RU" dirty="0"/>
              <a:t>запоры;</a:t>
            </a:r>
          </a:p>
          <a:p>
            <a:r>
              <a:rPr lang="ru-RU" dirty="0"/>
              <a:t>трудности с мочевыделением;</a:t>
            </a:r>
          </a:p>
          <a:p>
            <a:r>
              <a:rPr lang="ru-RU" dirty="0"/>
              <a:t>обмороки (особенно при вставании из лежащего положения);</a:t>
            </a:r>
          </a:p>
          <a:p>
            <a:r>
              <a:rPr lang="ru-RU" dirty="0"/>
              <a:t>дискомфорт в области промежности и внизу живота;</a:t>
            </a:r>
          </a:p>
          <a:p>
            <a:r>
              <a:rPr lang="ru-RU" dirty="0"/>
              <a:t>угнетенность, перепады настроения, депрессивное состояние (из-за интенсивного ритма жизни, накопленной усталости, чувства страха и неуверенности);</a:t>
            </a:r>
          </a:p>
          <a:p>
            <a:r>
              <a:rPr lang="ru-RU" dirty="0"/>
              <a:t>снижение сексуальных желаний</a:t>
            </a:r>
          </a:p>
          <a:p>
            <a:endParaRPr lang="ru-RU" dirty="0"/>
          </a:p>
        </p:txBody>
      </p:sp>
      <p:pic>
        <p:nvPicPr>
          <p:cNvPr id="4" name="Рисунок 3"/>
          <p:cNvPicPr>
            <a:picLocks noChangeAspect="1"/>
          </p:cNvPicPr>
          <p:nvPr/>
        </p:nvPicPr>
        <p:blipFill>
          <a:blip r:embed="rId2"/>
          <a:stretch>
            <a:fillRect/>
          </a:stretch>
        </p:blipFill>
        <p:spPr>
          <a:xfrm>
            <a:off x="7454537" y="3997234"/>
            <a:ext cx="3893321" cy="2473235"/>
          </a:xfrm>
          <a:prstGeom prst="rect">
            <a:avLst/>
          </a:prstGeom>
        </p:spPr>
      </p:pic>
    </p:spTree>
    <p:extLst>
      <p:ext uri="{BB962C8B-B14F-4D97-AF65-F5344CB8AC3E}">
        <p14:creationId xmlns:p14="http://schemas.microsoft.com/office/powerpoint/2010/main" val="3742545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b="1" dirty="0"/>
              <a:t>Когда необходимо срочно обратиться к врачу?</a:t>
            </a:r>
          </a:p>
          <a:p>
            <a:r>
              <a:rPr lang="ru-RU" dirty="0"/>
              <a:t>если у женщины повышена температура тела (необходимо исключить возможность воспаления слизистой матки и воспалений в области шва после кесарева сечения);</a:t>
            </a:r>
          </a:p>
          <a:p>
            <a:r>
              <a:rPr lang="ru-RU" dirty="0"/>
              <a:t>при изменении характера и качества выделений из половых путей, особенно — с неприятным запахом, более обильных, кровянистых или гнойных (это свидетельствует о воспалительном процессе);</a:t>
            </a:r>
          </a:p>
          <a:p>
            <a:r>
              <a:rPr lang="ru-RU" dirty="0"/>
              <a:t>при появлении любых болезненных ощущений внизу живота или в области послеоперационного шва;</a:t>
            </a:r>
          </a:p>
          <a:p>
            <a:r>
              <a:rPr lang="ru-RU" dirty="0"/>
              <a:t>при появлении выделений из шва или набухании шва после кесарева сечения (признаки воспалительного процесса)</a:t>
            </a:r>
          </a:p>
          <a:p>
            <a:endParaRPr lang="ru-RU" dirty="0"/>
          </a:p>
        </p:txBody>
      </p:sp>
    </p:spTree>
    <p:extLst>
      <p:ext uri="{BB962C8B-B14F-4D97-AF65-F5344CB8AC3E}">
        <p14:creationId xmlns:p14="http://schemas.microsoft.com/office/powerpoint/2010/main" val="2313772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2589212" y="748937"/>
            <a:ext cx="8915400" cy="5634446"/>
          </a:xfrm>
        </p:spPr>
        <p:txBody>
          <a:bodyPr>
            <a:normAutofit fontScale="92500" lnSpcReduction="10000"/>
          </a:bodyPr>
          <a:lstStyle/>
          <a:p>
            <a:r>
              <a:rPr lang="ru-RU" b="1" dirty="0"/>
              <a:t>Гигиена послеродового периода</a:t>
            </a:r>
          </a:p>
          <a:p>
            <a:r>
              <a:rPr lang="ru-RU" dirty="0"/>
              <a:t>Роды и послеродовой период — время, требующее соблюдения правил особой интимной гигиены:</a:t>
            </a:r>
          </a:p>
          <a:p>
            <a:r>
              <a:rPr lang="ru-RU" dirty="0"/>
              <a:t>подмывание следует совершать </a:t>
            </a:r>
            <a:r>
              <a:rPr lang="ru-RU" dirty="0" err="1"/>
              <a:t>нескольок</a:t>
            </a:r>
            <a:r>
              <a:rPr lang="ru-RU" dirty="0"/>
              <a:t> раз в день: утром, перед сном и после посещения туалета;</a:t>
            </a:r>
          </a:p>
          <a:p>
            <a:r>
              <a:rPr lang="ru-RU" dirty="0"/>
              <a:t>перед подмыванием следует вымыть руки с мылом, саму процедуру совершать спереди назад (чтобы инфекция не попадала во влагалище). В последнюю очередь следует подмыть задний проход и затем снова вымыть руки;</a:t>
            </a:r>
          </a:p>
          <a:p>
            <a:r>
              <a:rPr lang="ru-RU" dirty="0"/>
              <a:t>струю воды также следует направить спереди назад, избегая прямого попадания во влагалище (чтобы не затронуть и микрофлору влагалища;</a:t>
            </a:r>
          </a:p>
          <a:p>
            <a:r>
              <a:rPr lang="ru-RU" dirty="0"/>
              <a:t>при подмывании используйте только руки, не применяя дополнительные губки и прочие средства;</a:t>
            </a:r>
          </a:p>
          <a:p>
            <a:r>
              <a:rPr lang="ru-RU" dirty="0"/>
              <a:t>для высушивания кожи после подмывания используйте отдельное полотенце (лучше одноразовое);</a:t>
            </a:r>
          </a:p>
          <a:p>
            <a:r>
              <a:rPr lang="ru-RU" dirty="0"/>
              <a:t>в качестве средства для подмывания используйте детское мыло либо </a:t>
            </a:r>
            <a:r>
              <a:rPr lang="ru-RU" dirty="0" err="1"/>
              <a:t>гипоаллергенное</a:t>
            </a:r>
            <a:r>
              <a:rPr lang="ru-RU" dirty="0"/>
              <a:t> средство с нейтральным рН, содержащим антибактериальные и противовоспалительные компоненты.</a:t>
            </a:r>
          </a:p>
          <a:p>
            <a:endParaRPr lang="ru-RU" dirty="0"/>
          </a:p>
        </p:txBody>
      </p:sp>
    </p:spTree>
    <p:extLst>
      <p:ext uri="{BB962C8B-B14F-4D97-AF65-F5344CB8AC3E}">
        <p14:creationId xmlns:p14="http://schemas.microsoft.com/office/powerpoint/2010/main" val="3009846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455753"/>
          </a:xfrm>
        </p:spPr>
        <p:txBody>
          <a:bodyPr>
            <a:normAutofit fontScale="90000"/>
          </a:bodyPr>
          <a:lstStyle/>
          <a:p>
            <a:r>
              <a:rPr lang="ru-RU" dirty="0"/>
              <a:t>Послеродовая контрацепция </a:t>
            </a:r>
          </a:p>
        </p:txBody>
      </p:sp>
      <p:sp>
        <p:nvSpPr>
          <p:cNvPr id="3" name="Объект 2"/>
          <p:cNvSpPr>
            <a:spLocks noGrp="1"/>
          </p:cNvSpPr>
          <p:nvPr>
            <p:ph idx="1"/>
          </p:nvPr>
        </p:nvSpPr>
        <p:spPr>
          <a:xfrm>
            <a:off x="2589212" y="1306286"/>
            <a:ext cx="8915400" cy="5059680"/>
          </a:xfrm>
        </p:spPr>
        <p:txBody>
          <a:bodyPr>
            <a:normAutofit fontScale="92500" lnSpcReduction="20000"/>
          </a:bodyPr>
          <a:lstStyle/>
          <a:p>
            <a:r>
              <a:rPr lang="ru-RU" b="1" dirty="0"/>
              <a:t>Что необходимо знать о послеродовой контрацепции?</a:t>
            </a:r>
          </a:p>
          <a:p>
            <a:r>
              <a:rPr lang="ru-RU" dirty="0"/>
              <a:t>Существует большое количество методов, которые молодая мама может использовать:</a:t>
            </a:r>
          </a:p>
          <a:p>
            <a:r>
              <a:rPr lang="ru-RU" dirty="0"/>
              <a:t>метод лактационной аменореи (для кормящих женщин);</a:t>
            </a:r>
          </a:p>
          <a:p>
            <a:r>
              <a:rPr lang="ru-RU" dirty="0"/>
              <a:t>естественные методы контрацепции (они не очень эффективны, т.к. менструальная функция пока не восстановилась и ее сложно отслеживать с помощью календаря);</a:t>
            </a:r>
          </a:p>
          <a:p>
            <a:r>
              <a:rPr lang="ru-RU" dirty="0"/>
              <a:t>барьерные методы: презерватив, внутриматочная спираль (возможно использовать при хронической </a:t>
            </a:r>
            <a:r>
              <a:rPr lang="ru-RU" dirty="0" err="1"/>
              <a:t>экстрагенитальной</a:t>
            </a:r>
            <a:r>
              <a:rPr lang="ru-RU" dirty="0"/>
              <a:t> патологии), диафрагма-крем (начинать использование не ранее, чем через 7-8 недель после родов!);</a:t>
            </a:r>
          </a:p>
          <a:p>
            <a:pPr marL="0" indent="0">
              <a:buNone/>
            </a:pPr>
            <a:r>
              <a:rPr lang="ru-RU" dirty="0" err="1"/>
              <a:t>прогестиновые</a:t>
            </a:r>
            <a:r>
              <a:rPr lang="ru-RU" dirty="0"/>
              <a:t> оральные  контрацептивы,</a:t>
            </a:r>
          </a:p>
          <a:p>
            <a:pPr marL="0" indent="0">
              <a:buNone/>
            </a:pPr>
            <a:r>
              <a:rPr lang="ru-RU" dirty="0"/>
              <a:t> в которые входит гормон, похожий</a:t>
            </a:r>
          </a:p>
          <a:p>
            <a:pPr marL="0" indent="0">
              <a:buNone/>
            </a:pPr>
            <a:r>
              <a:rPr lang="ru-RU" dirty="0"/>
              <a:t>на прогестерон (</a:t>
            </a:r>
            <a:r>
              <a:rPr lang="ru-RU" dirty="0" err="1"/>
              <a:t>Чарозетта</a:t>
            </a:r>
            <a:r>
              <a:rPr lang="ru-RU" dirty="0"/>
              <a:t>,</a:t>
            </a:r>
          </a:p>
          <a:p>
            <a:pPr marL="0" indent="0">
              <a:buNone/>
            </a:pPr>
            <a:r>
              <a:rPr lang="ru-RU" dirty="0"/>
              <a:t> </a:t>
            </a:r>
            <a:r>
              <a:rPr lang="ru-RU" dirty="0" err="1"/>
              <a:t>Лактинет</a:t>
            </a:r>
            <a:r>
              <a:rPr lang="ru-RU" dirty="0"/>
              <a:t>, Модель Мам), </a:t>
            </a:r>
          </a:p>
          <a:p>
            <a:pPr marL="0" indent="0">
              <a:buNone/>
            </a:pPr>
            <a:r>
              <a:rPr lang="ru-RU" dirty="0"/>
              <a:t>обладают хорошей переносимостью,</a:t>
            </a:r>
          </a:p>
          <a:p>
            <a:pPr marL="0" indent="0">
              <a:buNone/>
            </a:pPr>
            <a:r>
              <a:rPr lang="ru-RU" dirty="0"/>
              <a:t> способствуют усилению лактации;</a:t>
            </a:r>
          </a:p>
          <a:p>
            <a:endParaRPr lang="ru-RU" dirty="0"/>
          </a:p>
        </p:txBody>
      </p:sp>
      <p:pic>
        <p:nvPicPr>
          <p:cNvPr id="4" name="Рисунок 3"/>
          <p:cNvPicPr>
            <a:picLocks noChangeAspect="1"/>
          </p:cNvPicPr>
          <p:nvPr/>
        </p:nvPicPr>
        <p:blipFill>
          <a:blip r:embed="rId2"/>
          <a:stretch>
            <a:fillRect/>
          </a:stretch>
        </p:blipFill>
        <p:spPr>
          <a:xfrm>
            <a:off x="8056330" y="4191681"/>
            <a:ext cx="3250446" cy="2174285"/>
          </a:xfrm>
          <a:prstGeom prst="rect">
            <a:avLst/>
          </a:prstGeom>
        </p:spPr>
      </p:pic>
    </p:spTree>
    <p:extLst>
      <p:ext uri="{BB962C8B-B14F-4D97-AF65-F5344CB8AC3E}">
        <p14:creationId xmlns:p14="http://schemas.microsoft.com/office/powerpoint/2010/main" val="241008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2589212" y="870857"/>
            <a:ext cx="8915400" cy="5582194"/>
          </a:xfrm>
        </p:spPr>
        <p:txBody>
          <a:bodyPr>
            <a:normAutofit/>
          </a:bodyPr>
          <a:lstStyle/>
          <a:p>
            <a:r>
              <a:rPr lang="ru-RU" dirty="0" err="1"/>
              <a:t>гормоносодержащие</a:t>
            </a:r>
            <a:r>
              <a:rPr lang="ru-RU" dirty="0"/>
              <a:t> внутриматочные средства (гормональная спираль </a:t>
            </a:r>
            <a:r>
              <a:rPr lang="ru-RU" dirty="0" err="1"/>
              <a:t>Мирена</a:t>
            </a:r>
            <a:r>
              <a:rPr lang="ru-RU" dirty="0"/>
              <a:t>, можно использовать через 4 недели после родов) — высокоэффективное средство, не оказывающее системного влияния на организм женщины, действует в течение 5 лет; не провоцирует прибавку массы тела, не влияет на состояние ребенка при кормлении;</a:t>
            </a:r>
          </a:p>
          <a:p>
            <a:r>
              <a:rPr lang="ru-RU" dirty="0"/>
              <a:t>имплантаты: новые для России методы (в мире используется с 70-х годов прошлого столетия). Это капсула, которая вводится под кожу и действует в течение трех лет, выделяя гормон, похожий на прогестерон, обладает самой высокой эффективностью в качестве метода послеродовой контрацепции;</a:t>
            </a:r>
          </a:p>
          <a:p>
            <a:r>
              <a:rPr lang="ru-RU" dirty="0"/>
              <a:t>женская стерилизация (необратимый метод!), если женщина решила, что завершила свою детородную функцию: оптимальное время проведения — в течение первых 48 часов после родов, может быть проведена во время операции кесарева сечения</a:t>
            </a:r>
          </a:p>
        </p:txBody>
      </p:sp>
    </p:spTree>
    <p:extLst>
      <p:ext uri="{BB962C8B-B14F-4D97-AF65-F5344CB8AC3E}">
        <p14:creationId xmlns:p14="http://schemas.microsoft.com/office/powerpoint/2010/main" val="2174704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159661"/>
          </a:xfrm>
        </p:spPr>
        <p:txBody>
          <a:bodyPr>
            <a:normAutofit fontScale="90000"/>
          </a:bodyPr>
          <a:lstStyle/>
          <a:p>
            <a:endParaRPr lang="ru-RU" dirty="0"/>
          </a:p>
        </p:txBody>
      </p:sp>
      <p:pic>
        <p:nvPicPr>
          <p:cNvPr id="1026" name="Picture 2" descr="https://avatars.mds.yandex.net/get-turbo/3842398/rth62bf31e3e28a87367c5e6669c77e9d41/max_g480_c12_r16x9_pd1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57848" y="4491218"/>
            <a:ext cx="4229100" cy="197167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2177143" y="952740"/>
            <a:ext cx="8743405" cy="4524315"/>
          </a:xfrm>
          <a:prstGeom prst="rect">
            <a:avLst/>
          </a:prstGeom>
        </p:spPr>
        <p:txBody>
          <a:bodyPr wrap="square">
            <a:spAutoFit/>
          </a:bodyPr>
          <a:lstStyle/>
          <a:p>
            <a:r>
              <a:rPr lang="ru-RU" b="1" dirty="0">
                <a:solidFill>
                  <a:srgbClr val="000000"/>
                </a:solidFill>
                <a:latin typeface="Helvetica Neue"/>
              </a:rPr>
              <a:t>Выбирая методы послеродовой контрацепции, необходимо учесть:</a:t>
            </a:r>
          </a:p>
          <a:p>
            <a:pPr>
              <a:buFont typeface="Arial" panose="020B0604020202020204" pitchFamily="34" charset="0"/>
              <a:buChar char="•"/>
            </a:pPr>
            <a:r>
              <a:rPr lang="ru-RU" dirty="0">
                <a:solidFill>
                  <a:srgbClr val="000000"/>
                </a:solidFill>
                <a:latin typeface="Helvetica Neue"/>
              </a:rPr>
              <a:t>их влияние на лактацию;</a:t>
            </a:r>
          </a:p>
          <a:p>
            <a:pPr>
              <a:buFont typeface="Arial" panose="020B0604020202020204" pitchFamily="34" charset="0"/>
              <a:buChar char="•"/>
            </a:pPr>
            <a:r>
              <a:rPr lang="ru-RU" dirty="0">
                <a:solidFill>
                  <a:srgbClr val="000000"/>
                </a:solidFill>
                <a:latin typeface="Helvetica Neue"/>
              </a:rPr>
              <a:t>безопасность и отсутствие побочных эффектов);</a:t>
            </a:r>
          </a:p>
          <a:p>
            <a:pPr>
              <a:buFont typeface="Arial" panose="020B0604020202020204" pitchFamily="34" charset="0"/>
              <a:buChar char="•"/>
            </a:pPr>
            <a:r>
              <a:rPr lang="ru-RU" dirty="0">
                <a:solidFill>
                  <a:srgbClr val="000000"/>
                </a:solidFill>
                <a:latin typeface="Helvetica Neue"/>
              </a:rPr>
              <a:t>долговременность (от нескольких месяцев до нескольких лет);</a:t>
            </a:r>
          </a:p>
          <a:p>
            <a:pPr>
              <a:buFont typeface="Arial" panose="020B0604020202020204" pitchFamily="34" charset="0"/>
              <a:buChar char="•"/>
            </a:pPr>
            <a:r>
              <a:rPr lang="ru-RU" dirty="0">
                <a:solidFill>
                  <a:srgbClr val="000000"/>
                </a:solidFill>
                <a:latin typeface="Helvetica Neue"/>
              </a:rPr>
              <a:t>возраст женщины (в определенном возрасте при применении контрацептивов начинают повышаться риски развития сердечно-сосудистых заболеваний, атеросклероза);</a:t>
            </a:r>
          </a:p>
          <a:p>
            <a:pPr>
              <a:buFont typeface="Arial" panose="020B0604020202020204" pitchFamily="34" charset="0"/>
              <a:buChar char="•"/>
            </a:pPr>
            <a:r>
              <a:rPr lang="ru-RU" dirty="0">
                <a:solidFill>
                  <a:srgbClr val="000000"/>
                </a:solidFill>
                <a:latin typeface="Helvetica Neue"/>
              </a:rPr>
              <a:t>наличие сопутствующей </a:t>
            </a:r>
            <a:r>
              <a:rPr lang="ru-RU" dirty="0" err="1">
                <a:solidFill>
                  <a:srgbClr val="000000"/>
                </a:solidFill>
                <a:latin typeface="Helvetica Neue"/>
              </a:rPr>
              <a:t>экстрагенитальной</a:t>
            </a:r>
            <a:r>
              <a:rPr lang="ru-RU" dirty="0">
                <a:solidFill>
                  <a:srgbClr val="000000"/>
                </a:solidFill>
                <a:latin typeface="Helvetica Neue"/>
              </a:rPr>
              <a:t> патологии (при множественной миоме матки нельзя использовать внутриматочную спираль, при некоторых заболеваниях могут развиваться опухолевидные образования);</a:t>
            </a:r>
          </a:p>
          <a:p>
            <a:pPr>
              <a:buFont typeface="Arial" panose="020B0604020202020204" pitchFamily="34" charset="0"/>
              <a:buChar char="•"/>
            </a:pPr>
            <a:r>
              <a:rPr lang="ru-RU" dirty="0">
                <a:solidFill>
                  <a:srgbClr val="000000"/>
                </a:solidFill>
                <a:latin typeface="Helvetica Neue"/>
              </a:rPr>
              <a:t>планы на репродукцию;</a:t>
            </a:r>
          </a:p>
          <a:p>
            <a:pPr>
              <a:buFont typeface="Arial" panose="020B0604020202020204" pitchFamily="34" charset="0"/>
              <a:buChar char="•"/>
            </a:pPr>
            <a:r>
              <a:rPr lang="ru-RU" dirty="0">
                <a:solidFill>
                  <a:srgbClr val="000000"/>
                </a:solidFill>
                <a:latin typeface="Helvetica Neue"/>
              </a:rPr>
              <a:t>сексуальное поведение женщины (количество половых партнеров, как часто живет половой жизнью);</a:t>
            </a:r>
          </a:p>
          <a:p>
            <a:pPr>
              <a:buFont typeface="Arial" panose="020B0604020202020204" pitchFamily="34" charset="0"/>
              <a:buChar char="•"/>
            </a:pPr>
            <a:r>
              <a:rPr lang="ru-RU" dirty="0">
                <a:solidFill>
                  <a:srgbClr val="000000"/>
                </a:solidFill>
                <a:latin typeface="Helvetica Neue"/>
              </a:rPr>
              <a:t>личные предпочтения женщины.</a:t>
            </a:r>
          </a:p>
          <a:p>
            <a:br>
              <a:rPr lang="ru-RU" dirty="0"/>
            </a:br>
            <a:endParaRPr lang="ru-RU" dirty="0"/>
          </a:p>
        </p:txBody>
      </p:sp>
    </p:spTree>
    <p:extLst>
      <p:ext uri="{BB962C8B-B14F-4D97-AF65-F5344CB8AC3E}">
        <p14:creationId xmlns:p14="http://schemas.microsoft.com/office/powerpoint/2010/main" val="730113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97131" y="1096550"/>
            <a:ext cx="8911687" cy="1280890"/>
          </a:xfrm>
        </p:spPr>
        <p:txBody>
          <a:bodyPr/>
          <a:lstStyle/>
          <a:p>
            <a:r>
              <a:rPr lang="ru-RU"/>
              <a:t>        </a:t>
            </a:r>
            <a:r>
              <a:rPr lang="ru-RU" dirty="0"/>
              <a:t>Благодарю за внимание. </a:t>
            </a:r>
          </a:p>
        </p:txBody>
      </p:sp>
      <p:pic>
        <p:nvPicPr>
          <p:cNvPr id="4" name="Объект 3"/>
          <p:cNvPicPr>
            <a:picLocks noGrp="1" noChangeAspect="1"/>
          </p:cNvPicPr>
          <p:nvPr>
            <p:ph idx="1"/>
          </p:nvPr>
        </p:nvPicPr>
        <p:blipFill>
          <a:blip r:embed="rId2"/>
          <a:stretch>
            <a:fillRect/>
          </a:stretch>
        </p:blipFill>
        <p:spPr>
          <a:xfrm>
            <a:off x="3109404" y="2377440"/>
            <a:ext cx="6690651" cy="3778250"/>
          </a:xfrm>
          <a:prstGeom prst="rect">
            <a:avLst/>
          </a:prstGeom>
        </p:spPr>
      </p:pic>
    </p:spTree>
    <p:extLst>
      <p:ext uri="{BB962C8B-B14F-4D97-AF65-F5344CB8AC3E}">
        <p14:creationId xmlns:p14="http://schemas.microsoft.com/office/powerpoint/2010/main" val="2566636585"/>
      </p:ext>
    </p:extLst>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831</TotalTime>
  <Words>3020</Words>
  <Application>Microsoft Office PowerPoint</Application>
  <PresentationFormat>Широкоэкранный</PresentationFormat>
  <Paragraphs>150</Paragraphs>
  <Slides>32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32</vt:i4>
      </vt:variant>
    </vt:vector>
  </HeadingPairs>
  <TitlesOfParts>
    <vt:vector size="37" baseType="lpstr">
      <vt:lpstr>Arial</vt:lpstr>
      <vt:lpstr>Century Gothic</vt:lpstr>
      <vt:lpstr>Helvetica Neue</vt:lpstr>
      <vt:lpstr>Wingdings 3</vt:lpstr>
      <vt:lpstr>Легкий дым</vt:lpstr>
      <vt:lpstr>Тема 3 .  - Подготовка к родам без страха. Предвестники родов . Подготовка к поступлению в родильное отделение. . Периоды родов и их продолжительность.  Поведение во время родов.  Обучение различным способам дыхания и приемам обезболивания для благополучного течения родов. -  Первые часы после родов.  -  Контрацепция после родов.   </vt:lpstr>
      <vt:lpstr>Подготовка к родам без страха. Предвестники родов .</vt:lpstr>
      <vt:lpstr>Предвестники – термин не медицинский, а больше народный</vt:lpstr>
      <vt:lpstr>Презентация PowerPoint</vt:lpstr>
      <vt:lpstr>Потеря веса </vt:lpstr>
      <vt:lpstr>Презентация PowerPoint</vt:lpstr>
      <vt:lpstr>Презентация PowerPoint</vt:lpstr>
      <vt:lpstr>Презентация PowerPoint</vt:lpstr>
      <vt:lpstr>Презентация PowerPoint</vt:lpstr>
      <vt:lpstr>Презентация PowerPoint</vt:lpstr>
      <vt:lpstr>Подготовка к поступлению в родильное отделение</vt:lpstr>
      <vt:lpstr>Презентация PowerPoint</vt:lpstr>
      <vt:lpstr>Сумка ,вещи в роддом</vt:lpstr>
      <vt:lpstr>Презентация PowerPoint</vt:lpstr>
      <vt:lpstr>Что нужно взять в роддом для малыша? Список прост </vt:lpstr>
      <vt:lpstr>Презентация PowerPoint</vt:lpstr>
      <vt:lpstr>Периоды родов и их продолжительность.  Поведение во время родов.  Обучение различным способам дыхания и приемам обезболивания для благополучного течения родов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Послеродовая контрацепция </vt:lpstr>
      <vt:lpstr>Презентация PowerPoint</vt:lpstr>
      <vt:lpstr>Презентация PowerPoint</vt:lpstr>
      <vt:lpstr>        Благодарю за внимание.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3 .  - Подготовка к родам без страха. Предвестники родов . Подготовка к поступлению в родильное отделение. . Периоды родов и их продолжительность.  Поведение во время родов.  Обучение различным способам дыхания и приемам обезболивания для благополучного течения родов. -  Первые часы после родов.  -  Контрацепция после родов.</dc:title>
  <dc:creator>Алексей</dc:creator>
  <cp:lastModifiedBy>PS</cp:lastModifiedBy>
  <cp:revision>27</cp:revision>
  <dcterms:created xsi:type="dcterms:W3CDTF">2021-02-08T09:51:06Z</dcterms:created>
  <dcterms:modified xsi:type="dcterms:W3CDTF">2026-09-18T09:27:41Z</dcterms:modified>
</cp:coreProperties>
</file>