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6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0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8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3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3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9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1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0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8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4E87-61DA-4068-812E-64507B452BEF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CB9-1AD2-4EA4-A9CC-986B31F59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2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0-02-04-318c84536a133e89174399fc5febcbf3fc4bd0378a4adcba33a27124d9866e2f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168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ТУБЕРКУЛЕЗ?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5904656" cy="69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хроническое инфекционное заболевание, которое вызывается палочкой Коха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94147"/>
            <a:ext cx="5904656" cy="69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Передается здоровому человеку от больного                      при кашле, чихании, разговоре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63179"/>
            <a:ext cx="5904656" cy="69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поражать любой орган, но чаще – легкие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05064"/>
            <a:ext cx="5904656" cy="1296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Проявления: повышение температуры, снижение аппетита, боль в груди, ночная потливость, слабость, утомляемость, похудение, кашель более 2х недель, одышка</a:t>
            </a:r>
          </a:p>
        </p:txBody>
      </p:sp>
      <p:pic>
        <p:nvPicPr>
          <p:cNvPr id="7" name="Picture 2" descr="C:\Documents and Settings\Администратор\Рабочий стол\туберкуле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37" y="1421160"/>
            <a:ext cx="28438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ергей\Desktop\палочка ко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89040"/>
            <a:ext cx="2500536" cy="1735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23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ЧЕМ ОСОБЕННОСТИ?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5904656" cy="69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Возбудитель (палочка Коха) очень устойчив                         во внешней среде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57602"/>
            <a:ext cx="5904656" cy="69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больной активной формой туберкулеза за год может заразить до 10-15 человек!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40968"/>
            <a:ext cx="5904656" cy="69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Сейчас болеют взрослые и дети из благополучных семей с хорошим доходом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266" y="4005064"/>
            <a:ext cx="5904656" cy="692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Инфицирование не обязательно приводит к развитию заболевания</a:t>
            </a:r>
          </a:p>
        </p:txBody>
      </p:sp>
      <p:pic>
        <p:nvPicPr>
          <p:cNvPr id="2050" name="Picture 2" descr="C:\Users\Сергей\Desktop\kaslaet-chelov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699792" cy="2270795"/>
          </a:xfrm>
          <a:prstGeom prst="rect">
            <a:avLst/>
          </a:prstGeom>
          <a:noFill/>
        </p:spPr>
      </p:pic>
      <p:pic>
        <p:nvPicPr>
          <p:cNvPr id="2051" name="Picture 3" descr="C:\Users\Сергей\Desktop\много дет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97152"/>
            <a:ext cx="3779912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92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ВАЖНО ЧТОБЫ НЕ ЗАБОЛЕТЬ!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324036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Прививки!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Вакцинация БЦЖ в роддоме на 3-7 день и в 7 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68044" y="1196752"/>
            <a:ext cx="324036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Ранняя диагностика!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365104"/>
            <a:ext cx="3240360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Здоровый образ жизни! Рациональное питание, занятия спортом, отказ                  от вредных привычек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437112"/>
            <a:ext cx="324036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Избегать контакта                           с больными!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348880"/>
            <a:ext cx="2088232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детей: р. Манту или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Диаскинтест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ежегодно!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4249" y="2348880"/>
            <a:ext cx="2339752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взрослых и детей с 15 лет: Флюорография – ежегодно!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974738" y="2060848"/>
            <a:ext cx="484632" cy="288032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465548" y="2060848"/>
            <a:ext cx="484632" cy="288032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Сергей\Desktop\приви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2664296" cy="2016224"/>
          </a:xfrm>
          <a:prstGeom prst="rect">
            <a:avLst/>
          </a:prstGeom>
          <a:noFill/>
        </p:spPr>
      </p:pic>
      <p:pic>
        <p:nvPicPr>
          <p:cNvPr id="3075" name="Picture 3" descr="C:\Users\Сергей\Desktop\зо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715744"/>
            <a:ext cx="2160240" cy="1142256"/>
          </a:xfrm>
          <a:prstGeom prst="rect">
            <a:avLst/>
          </a:prstGeom>
          <a:noFill/>
        </p:spPr>
      </p:pic>
      <p:pic>
        <p:nvPicPr>
          <p:cNvPr id="3076" name="Picture 4" descr="C:\Users\Сергей\Desktop\защита от больны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409604"/>
            <a:ext cx="2530252" cy="1448396"/>
          </a:xfrm>
          <a:prstGeom prst="rect">
            <a:avLst/>
          </a:prstGeom>
          <a:noFill/>
        </p:spPr>
      </p:pic>
      <p:pic>
        <p:nvPicPr>
          <p:cNvPr id="3077" name="Picture 5" descr="C:\Users\Сергей\Desktop\Proba_Mantu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573016"/>
            <a:ext cx="1584176" cy="936104"/>
          </a:xfrm>
          <a:prstGeom prst="rect">
            <a:avLst/>
          </a:prstGeom>
          <a:noFill/>
        </p:spPr>
      </p:pic>
      <p:pic>
        <p:nvPicPr>
          <p:cNvPr id="3078" name="Picture 6" descr="C:\Users\Сергей\Desktop\ф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501008"/>
            <a:ext cx="1440160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17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ПРИВИТОЙ РЕБЕНОК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7131" y="3573016"/>
            <a:ext cx="324036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Рискует заболеть сам!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0709" y="1412776"/>
            <a:ext cx="2160240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источником болезни для других детей!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534995" y="3088026"/>
            <a:ext cx="484632" cy="48920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700692" y="1857467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3111759"/>
            <a:ext cx="484632" cy="48920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310887" y="3111759"/>
            <a:ext cx="484632" cy="48920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45030" y="3111759"/>
            <a:ext cx="484632" cy="48920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08304" y="3115320"/>
            <a:ext cx="484632" cy="48920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ергей\Desktop\школь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1728192" cy="1944216"/>
          </a:xfrm>
          <a:prstGeom prst="rect">
            <a:avLst/>
          </a:prstGeom>
          <a:noFill/>
        </p:spPr>
      </p:pic>
      <p:pic>
        <p:nvPicPr>
          <p:cNvPr id="4099" name="Picture 3" descr="C:\Users\Сергей\Desktop\школьник кашля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81128"/>
            <a:ext cx="1224136" cy="2016224"/>
          </a:xfrm>
          <a:prstGeom prst="rect">
            <a:avLst/>
          </a:prstGeom>
          <a:noFill/>
        </p:spPr>
      </p:pic>
      <p:pic>
        <p:nvPicPr>
          <p:cNvPr id="4100" name="Picture 4" descr="C:\Users\Сергей\Desktop\много детей школьник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33056"/>
            <a:ext cx="3575894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48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РЕБЕНОК, НЕ ПРОХОДЯЩИЙ ЕЖЕГОДНУЮ ТУБЕРКУЛИНОДИАГНОСТИКУ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413" y="2996952"/>
            <a:ext cx="324036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знает о своей болезни!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3413" y="4149080"/>
            <a:ext cx="3238467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лечится!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577" y="4149080"/>
            <a:ext cx="3238467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лечится!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576" y="4916827"/>
            <a:ext cx="3238467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Тяжелое течение болезни!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3413" y="5666928"/>
            <a:ext cx="3238467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Осложненные формы!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9100" y="1412776"/>
            <a:ext cx="2160240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источником болезни для других детей!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700692" y="1857467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613493" y="2470155"/>
            <a:ext cx="484632" cy="48920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631277" y="3861048"/>
            <a:ext cx="484632" cy="288032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613494" y="4725144"/>
            <a:ext cx="484632" cy="204192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610676" y="5492891"/>
            <a:ext cx="484632" cy="204192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83968" y="3111759"/>
            <a:ext cx="484632" cy="48920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274588" y="3111759"/>
            <a:ext cx="484632" cy="48920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228184" y="3111759"/>
            <a:ext cx="484632" cy="48920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092280" y="3111759"/>
            <a:ext cx="484632" cy="489204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Сергей\Desktop\школь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864096" cy="1008112"/>
          </a:xfrm>
          <a:prstGeom prst="rect">
            <a:avLst/>
          </a:prstGeom>
          <a:noFill/>
        </p:spPr>
      </p:pic>
      <p:pic>
        <p:nvPicPr>
          <p:cNvPr id="19" name="Picture 4" descr="C:\Users\Сергей\Desktop\много детей школьни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3575894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964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В ГРУППЕ РИСКА?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324036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и взрослые с низким иммунитетом!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149080"/>
            <a:ext cx="324036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Пожилые люди и маленькие дети!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1556792"/>
            <a:ext cx="3240360" cy="10583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и взрослые                                    с хроническими заболеваниями, особенно лёгких!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653136"/>
            <a:ext cx="324036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и взрослые из близкого окружения (семья)!</a:t>
            </a:r>
          </a:p>
        </p:txBody>
      </p:sp>
      <p:pic>
        <p:nvPicPr>
          <p:cNvPr id="5122" name="Picture 2" descr="C:\Users\Сергей\Desktop\младен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2321247" cy="1159768"/>
          </a:xfrm>
          <a:prstGeom prst="rect">
            <a:avLst/>
          </a:prstGeom>
          <a:noFill/>
        </p:spPr>
      </p:pic>
      <p:pic>
        <p:nvPicPr>
          <p:cNvPr id="5123" name="Picture 3" descr="C:\Users\Сергей\Desktop\пожил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7192"/>
            <a:ext cx="2664296" cy="1502296"/>
          </a:xfrm>
          <a:prstGeom prst="rect">
            <a:avLst/>
          </a:prstGeom>
          <a:noFill/>
        </p:spPr>
      </p:pic>
      <p:pic>
        <p:nvPicPr>
          <p:cNvPr id="5124" name="Picture 4" descr="C:\Users\Сергей\Desktop\больны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852936"/>
            <a:ext cx="2045990" cy="1584176"/>
          </a:xfrm>
          <a:prstGeom prst="rect">
            <a:avLst/>
          </a:prstGeom>
          <a:noFill/>
        </p:spPr>
      </p:pic>
      <p:pic>
        <p:nvPicPr>
          <p:cNvPr id="5125" name="Picture 5" descr="C:\Users\Сергей\Desktop\семь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561856"/>
            <a:ext cx="1872208" cy="1296144"/>
          </a:xfrm>
          <a:prstGeom prst="rect">
            <a:avLst/>
          </a:prstGeom>
          <a:noFill/>
        </p:spPr>
      </p:pic>
      <p:pic>
        <p:nvPicPr>
          <p:cNvPr id="11" name="Picture 2" descr="C:\Documents and Settings\Администратор\Рабочий стол\важн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171480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ew.prpc.ru/wp-content/uploads/2015/05/map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1115"/>
            <a:ext cx="6156176" cy="67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2736304" cy="1988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Карта исправительных учреждений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Пермского края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2120" y="620688"/>
            <a:ext cx="3322746" cy="2880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ВЕДЕТСЯ РАЗРАБОТКА ЗАКОНОПРОЕКТА, ПРЕДУСМАТРИВАЮЩЕГО НАКАЗАНИЕ                                   ЗА ОТКАЗ                                      ОТ ВАКЦИНАЦИИ!</a:t>
            </a:r>
          </a:p>
        </p:txBody>
      </p:sp>
      <p:pic>
        <p:nvPicPr>
          <p:cNvPr id="4" name="Picture 2" descr="C:\Documents and Settings\Администратор\Рабочий стол\важ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95" y="4880722"/>
            <a:ext cx="171480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календарь прививок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6521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42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268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ЧТО ТАКОЕ ТУБЕРКУЛЕЗ?</vt:lpstr>
      <vt:lpstr>В ЧЕМ ОСОБЕННОСТИ?</vt:lpstr>
      <vt:lpstr>ЧТО ВАЖНО ЧТОБЫ НЕ ЗАБОЛЕТЬ!</vt:lpstr>
      <vt:lpstr>НЕ ПРИВИТОЙ РЕБЕНОК</vt:lpstr>
      <vt:lpstr>РЕБЕНОК, НЕ ПРОХОДЯЩИЙ ЕЖЕГОДНУЮ ТУБЕРКУЛИНОДИАГНОСТИКУ</vt:lpstr>
      <vt:lpstr>КТО В ГРУППЕ РИСКА?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11</cp:revision>
  <dcterms:created xsi:type="dcterms:W3CDTF">2019-04-12T10:20:16Z</dcterms:created>
  <dcterms:modified xsi:type="dcterms:W3CDTF">2020-01-31T09:47:45Z</dcterms:modified>
</cp:coreProperties>
</file>